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9" r:id="rId2"/>
    <p:sldId id="261" r:id="rId3"/>
    <p:sldId id="262" r:id="rId4"/>
    <p:sldId id="290" r:id="rId5"/>
    <p:sldId id="263" r:id="rId6"/>
    <p:sldId id="293" r:id="rId7"/>
    <p:sldId id="296" r:id="rId8"/>
    <p:sldId id="273" r:id="rId9"/>
    <p:sldId id="274" r:id="rId10"/>
    <p:sldId id="275" r:id="rId11"/>
    <p:sldId id="294" r:id="rId12"/>
    <p:sldId id="295" r:id="rId13"/>
    <p:sldId id="286" r:id="rId14"/>
    <p:sldId id="298" r:id="rId15"/>
    <p:sldId id="300" r:id="rId16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2466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9EF0D-7548-4BB8-844D-7BADE92A92AE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FBAC97-B391-4E1D-9E14-BBE0BFBA33F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2600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614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098" name="Text Placeholder 614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>
              <a:ea typeface="SimSun" pitchFamily="2" charset="-122"/>
            </a:endParaRPr>
          </a:p>
        </p:txBody>
      </p:sp>
      <p:sp>
        <p:nvSpPr>
          <p:cNvPr id="4099" name="Slide Number Placeholder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D64A379-028B-42F3-B319-B202E3C5CC8D}" type="slidenum">
              <a:rPr lang="en-US" altLang="zh-CN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AC97-B391-4E1D-9E14-BBE0BFBA33FA}" type="slidenum">
              <a:rPr lang="vi-VN" smtClean="0"/>
              <a:t>9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81872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04975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78215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74933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9379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06132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63173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7606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84021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90703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86717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72172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4FB16-169C-4B45-8EFB-AA41B8E910AC}" type="datetimeFigureOut">
              <a:rPr lang="vi-VN" smtClean="0"/>
              <a:t>24/04/2020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EF46B-DB84-483E-8098-9AED421CB2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856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4350"/>
            <a:ext cx="5105400" cy="611505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65700" y="685800"/>
            <a:ext cx="4229100" cy="2554545"/>
          </a:xfrm>
          <a:prstGeom prst="rect">
            <a:avLst/>
          </a:prstGeom>
          <a:noFill/>
          <a:ln>
            <a:noFill/>
          </a:ln>
          <a:effectLst>
            <a:innerShdw blurRad="114300">
              <a:srgbClr val="FF0000"/>
            </a:inn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BỘ MÔN NGỮ VĂN 2</a:t>
            </a:r>
          </a:p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THƯƠNG MẾN </a:t>
            </a:r>
          </a:p>
          <a:p>
            <a:pPr algn="ctr">
              <a:defRPr/>
            </a:pPr>
            <a:r>
              <a:rPr lang="en-US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CHÀO CÁC EM</a:t>
            </a:r>
          </a:p>
        </p:txBody>
      </p:sp>
      <p:sp>
        <p:nvSpPr>
          <p:cNvPr id="2054" name="TextBox 3"/>
          <p:cNvSpPr txBox="1">
            <a:spLocks noChangeArrowheads="1"/>
          </p:cNvSpPr>
          <p:nvPr/>
        </p:nvSpPr>
        <p:spPr bwMode="auto">
          <a:xfrm>
            <a:off x="5181600" y="3471863"/>
            <a:ext cx="422910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MONG CÁC EM LUÔN MẠNH KHỎE </a:t>
            </a:r>
          </a:p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VÀ </a:t>
            </a:r>
          </a:p>
          <a:p>
            <a:pPr algn="ctr" eaLnBrk="1" hangingPunct="1"/>
            <a:r>
              <a:rPr lang="en-US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HỌC TẬP TỐT </a:t>
            </a:r>
          </a:p>
        </p:txBody>
      </p:sp>
    </p:spTree>
    <p:extLst>
      <p:ext uri="{BB962C8B-B14F-4D97-AF65-F5344CB8AC3E}">
        <p14:creationId xmlns:p14="http://schemas.microsoft.com/office/powerpoint/2010/main" val="31526675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9462"/>
          <p:cNvSpPr txBox="1">
            <a:spLocks noChangeArrowheads="1"/>
          </p:cNvSpPr>
          <p:nvPr/>
        </p:nvSpPr>
        <p:spPr bwMode="auto">
          <a:xfrm>
            <a:off x="2987824" y="0"/>
            <a:ext cx="28803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4400" smtClean="0">
                <a:solidFill>
                  <a:srgbClr val="0066FF"/>
                </a:solidFill>
                <a:ea typeface="SimSun" pitchFamily="2" charset="-122"/>
              </a:rPr>
              <a:t>Dàn ý</a:t>
            </a:r>
            <a:endParaRPr lang="en-US" altLang="zh-CN" sz="4400">
              <a:solidFill>
                <a:srgbClr val="0066FF"/>
              </a:solidFill>
              <a:ea typeface="SimSun" pitchFamily="2" charset="-122"/>
            </a:endParaRPr>
          </a:p>
        </p:txBody>
      </p:sp>
      <p:sp>
        <p:nvSpPr>
          <p:cNvPr id="19464" name="Text Box 19463"/>
          <p:cNvSpPr txBox="1">
            <a:spLocks noChangeArrowheads="1"/>
          </p:cNvSpPr>
          <p:nvPr/>
        </p:nvSpPr>
        <p:spPr bwMode="auto">
          <a:xfrm>
            <a:off x="107504" y="659982"/>
            <a:ext cx="8787655" cy="627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342900" indent="-342900">
              <a:spcBef>
                <a:spcPct val="50000"/>
              </a:spcBef>
              <a:buFont typeface="Wingdings" pitchFamily="2" charset="2"/>
              <a:buChar char="v"/>
            </a:pPr>
            <a:r>
              <a:rPr lang="en-US" altLang="zh-CN" sz="2400" b="1" dirty="0" smtClean="0">
                <a:solidFill>
                  <a:srgbClr val="FF0000"/>
                </a:solidFill>
                <a:ea typeface="SimSun" pitchFamily="2" charset="-122"/>
              </a:rPr>
              <a:t>   </a:t>
            </a:r>
            <a:r>
              <a:rPr lang="en-US" altLang="zh-CN" sz="2400" b="1" dirty="0" err="1" smtClean="0">
                <a:solidFill>
                  <a:srgbClr val="FF0000"/>
                </a:solidFill>
                <a:ea typeface="SimSun" pitchFamily="2" charset="-122"/>
              </a:rPr>
              <a:t>Mở</a:t>
            </a:r>
            <a:r>
              <a:rPr lang="en-US" altLang="zh-CN" sz="2400" b="1" dirty="0" smtClean="0">
                <a:solidFill>
                  <a:srgbClr val="FF0000"/>
                </a:solidFill>
                <a:ea typeface="SimSun" pitchFamily="2" charset="-122"/>
              </a:rPr>
              <a:t> </a:t>
            </a:r>
            <a:r>
              <a:rPr lang="en-US" altLang="zh-CN" sz="2400" b="1" dirty="0" err="1" smtClean="0">
                <a:solidFill>
                  <a:srgbClr val="FF0000"/>
                </a:solidFill>
                <a:ea typeface="SimSun" pitchFamily="2" charset="-122"/>
              </a:rPr>
              <a:t>bài</a:t>
            </a:r>
            <a:endParaRPr lang="en-US" altLang="zh-CN" sz="2400" b="1" dirty="0" smtClean="0">
              <a:solidFill>
                <a:srgbClr val="FF0000"/>
              </a:solidFill>
              <a:ea typeface="SimSun" pitchFamily="2" charset="-122"/>
            </a:endParaRPr>
          </a:p>
          <a:p>
            <a:pPr marL="342900" indent="-342900"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 sz="2400" dirty="0" err="1" smtClean="0">
                <a:ea typeface="SimSun" pitchFamily="2" charset="-122"/>
              </a:rPr>
              <a:t>Nêu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vấn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đề</a:t>
            </a:r>
            <a:endParaRPr lang="en-US" altLang="zh-CN" sz="2400" dirty="0">
              <a:ea typeface="SimSun" pitchFamily="2" charset="-122"/>
            </a:endParaRPr>
          </a:p>
          <a:p>
            <a:pPr marL="342900" indent="-342900"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 sz="2400" dirty="0" err="1">
                <a:ea typeface="SimSun" pitchFamily="2" charset="-122"/>
              </a:rPr>
              <a:t>Trích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dẫn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câu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nói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của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Vũ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Khoan</a:t>
            </a:r>
            <a:endParaRPr lang="en-US" altLang="zh-CN" sz="2400" dirty="0">
              <a:ea typeface="SimSun" pitchFamily="2" charset="-122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en-US" altLang="zh-CN" sz="2400" b="1" dirty="0" smtClean="0">
                <a:solidFill>
                  <a:srgbClr val="FF0000"/>
                </a:solidFill>
                <a:ea typeface="SimSun" pitchFamily="2" charset="-122"/>
              </a:rPr>
              <a:t> </a:t>
            </a:r>
            <a:r>
              <a:rPr lang="en-US" altLang="zh-CN" sz="2400" b="1" dirty="0" err="1" smtClean="0">
                <a:solidFill>
                  <a:srgbClr val="FF0000"/>
                </a:solidFill>
                <a:ea typeface="SimSun" pitchFamily="2" charset="-122"/>
              </a:rPr>
              <a:t>Thân</a:t>
            </a:r>
            <a:r>
              <a:rPr lang="en-US" altLang="zh-CN" sz="2400" b="1" dirty="0" smtClean="0">
                <a:solidFill>
                  <a:srgbClr val="FF0000"/>
                </a:solidFill>
                <a:ea typeface="SimSun" pitchFamily="2" charset="-122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ea typeface="SimSun" pitchFamily="2" charset="-122"/>
              </a:rPr>
              <a:t>bài</a:t>
            </a:r>
            <a:endParaRPr lang="en-US" altLang="zh-CN" sz="2400" b="1" dirty="0">
              <a:solidFill>
                <a:srgbClr val="FF0000"/>
              </a:solidFill>
              <a:ea typeface="SimSun" pitchFamily="2" charset="-122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altLang="zh-CN" sz="2400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 smtClean="0">
                <a:solidFill>
                  <a:srgbClr val="0000CC"/>
                </a:solidFill>
                <a:ea typeface="SimSun" pitchFamily="2" charset="-122"/>
              </a:rPr>
              <a:t>Luận</a:t>
            </a:r>
            <a:r>
              <a:rPr lang="en-US" altLang="zh-CN" sz="2400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 smtClean="0">
                <a:solidFill>
                  <a:srgbClr val="0000CC"/>
                </a:solidFill>
                <a:ea typeface="SimSun" pitchFamily="2" charset="-122"/>
              </a:rPr>
              <a:t>điểm</a:t>
            </a:r>
            <a:r>
              <a:rPr lang="en-US" altLang="zh-CN" sz="2400" dirty="0" smtClean="0">
                <a:solidFill>
                  <a:srgbClr val="0000CC"/>
                </a:solidFill>
                <a:ea typeface="SimSun" pitchFamily="2" charset="-122"/>
              </a:rPr>
              <a:t> 1 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: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Người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Việt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Nam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có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nhiều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điểm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mạnh</a:t>
            </a:r>
            <a:endParaRPr lang="en-US" altLang="zh-CN" sz="2400" dirty="0">
              <a:solidFill>
                <a:srgbClr val="0000CC"/>
              </a:solidFill>
              <a:ea typeface="SimSun" pitchFamily="2" charset="-122"/>
            </a:endParaRPr>
          </a:p>
          <a:p>
            <a:pPr marL="342900" indent="-342900"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 sz="2400" dirty="0" err="1" smtClean="0">
                <a:ea typeface="SimSun" pitchFamily="2" charset="-122"/>
              </a:rPr>
              <a:t>Luận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cứ</a:t>
            </a:r>
            <a:r>
              <a:rPr lang="en-US" altLang="zh-CN" sz="2400" dirty="0" smtClean="0">
                <a:ea typeface="SimSun" pitchFamily="2" charset="-122"/>
              </a:rPr>
              <a:t> 1</a:t>
            </a:r>
            <a:r>
              <a:rPr lang="en-US" altLang="zh-CN" sz="2400" dirty="0">
                <a:ea typeface="SimSun" pitchFamily="2" charset="-122"/>
              </a:rPr>
              <a:t>:  </a:t>
            </a:r>
            <a:r>
              <a:rPr lang="en-US" altLang="zh-CN" sz="2400" dirty="0" err="1">
                <a:ea typeface="SimSun" pitchFamily="2" charset="-122"/>
              </a:rPr>
              <a:t>Thông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smtClean="0">
                <a:ea typeface="SimSun" pitchFamily="2" charset="-122"/>
              </a:rPr>
              <a:t>minh</a:t>
            </a:r>
          </a:p>
          <a:p>
            <a:pPr marL="342900" indent="-342900"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 sz="2400" dirty="0" err="1" smtClean="0">
                <a:ea typeface="SimSun" pitchFamily="2" charset="-122"/>
              </a:rPr>
              <a:t>Luận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cứ</a:t>
            </a:r>
            <a:r>
              <a:rPr lang="en-US" altLang="zh-CN" sz="2400" dirty="0" smtClean="0">
                <a:ea typeface="SimSun" pitchFamily="2" charset="-122"/>
              </a:rPr>
              <a:t> 2</a:t>
            </a:r>
            <a:r>
              <a:rPr lang="en-US" altLang="zh-CN" sz="2400" dirty="0">
                <a:ea typeface="SimSun" pitchFamily="2" charset="-122"/>
              </a:rPr>
              <a:t>:  </a:t>
            </a:r>
            <a:r>
              <a:rPr lang="en-US" altLang="zh-CN" sz="2400" dirty="0" err="1">
                <a:ea typeface="SimSun" pitchFamily="2" charset="-122"/>
              </a:rPr>
              <a:t>Nhạy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bén</a:t>
            </a:r>
            <a:r>
              <a:rPr lang="en-US" altLang="zh-CN" sz="2400" dirty="0">
                <a:ea typeface="SimSun" pitchFamily="2" charset="-122"/>
              </a:rPr>
              <a:t>  </a:t>
            </a:r>
            <a:r>
              <a:rPr lang="en-US" altLang="zh-CN" sz="2400" dirty="0" err="1">
                <a:ea typeface="SimSun" pitchFamily="2" charset="-122"/>
              </a:rPr>
              <a:t>với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cái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mới</a:t>
            </a:r>
            <a:r>
              <a:rPr lang="en-US" altLang="zh-CN" sz="2400" dirty="0">
                <a:ea typeface="SimSun" pitchFamily="2" charset="-122"/>
              </a:rPr>
              <a:t>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altLang="zh-CN" sz="2400" dirty="0" err="1" smtClean="0">
                <a:solidFill>
                  <a:srgbClr val="0000CC"/>
                </a:solidFill>
                <a:ea typeface="SimSun" pitchFamily="2" charset="-122"/>
              </a:rPr>
              <a:t>Luận</a:t>
            </a:r>
            <a:r>
              <a:rPr lang="en-US" altLang="zh-CN" sz="2400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 smtClean="0">
                <a:solidFill>
                  <a:srgbClr val="0000CC"/>
                </a:solidFill>
                <a:ea typeface="SimSun" pitchFamily="2" charset="-122"/>
              </a:rPr>
              <a:t>điểm</a:t>
            </a:r>
            <a:r>
              <a:rPr lang="en-US" altLang="zh-CN" sz="2400" dirty="0" smtClean="0">
                <a:solidFill>
                  <a:srgbClr val="0000CC"/>
                </a:solidFill>
                <a:ea typeface="SimSun" pitchFamily="2" charset="-122"/>
              </a:rPr>
              <a:t> 2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: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Người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Việt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Nam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cũng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có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không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ít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điểm</a:t>
            </a:r>
            <a:r>
              <a:rPr lang="en-US" altLang="zh-CN" sz="2400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sz="2400" dirty="0" err="1">
                <a:solidFill>
                  <a:srgbClr val="0000CC"/>
                </a:solidFill>
                <a:ea typeface="SimSun" pitchFamily="2" charset="-122"/>
              </a:rPr>
              <a:t>yếu</a:t>
            </a:r>
            <a:endParaRPr lang="en-US" altLang="zh-CN" sz="2400" dirty="0">
              <a:solidFill>
                <a:srgbClr val="0000CC"/>
              </a:solidFill>
              <a:ea typeface="SimSun" pitchFamily="2" charset="-122"/>
            </a:endParaRPr>
          </a:p>
          <a:p>
            <a:pPr marL="342900" indent="-342900"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 sz="2400" dirty="0" err="1" smtClean="0">
                <a:ea typeface="SimSun" pitchFamily="2" charset="-122"/>
              </a:rPr>
              <a:t>Luận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cứ</a:t>
            </a:r>
            <a:r>
              <a:rPr lang="en-US" altLang="zh-CN" sz="2400" dirty="0" smtClean="0">
                <a:ea typeface="SimSun" pitchFamily="2" charset="-122"/>
              </a:rPr>
              <a:t> 1: </a:t>
            </a:r>
            <a:r>
              <a:rPr lang="en-US" altLang="zh-CN" sz="2400" dirty="0" err="1" smtClean="0">
                <a:ea typeface="SimSun" pitchFamily="2" charset="-122"/>
              </a:rPr>
              <a:t>Hạn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chế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về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kiến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thức</a:t>
            </a:r>
            <a:endParaRPr lang="en-US" altLang="zh-CN" sz="2400" dirty="0" smtClean="0">
              <a:ea typeface="SimSun" pitchFamily="2" charset="-122"/>
            </a:endParaRPr>
          </a:p>
          <a:p>
            <a:pPr marL="342900" indent="-342900"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 sz="2400" dirty="0" err="1" smtClean="0">
                <a:ea typeface="SimSun" pitchFamily="2" charset="-122"/>
              </a:rPr>
              <a:t>Luận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cứ</a:t>
            </a:r>
            <a:r>
              <a:rPr lang="en-US" altLang="zh-CN" sz="2400" dirty="0" smtClean="0">
                <a:ea typeface="SimSun" pitchFamily="2" charset="-122"/>
              </a:rPr>
              <a:t> 2</a:t>
            </a:r>
            <a:r>
              <a:rPr lang="en-US" altLang="zh-CN" sz="2400" dirty="0">
                <a:ea typeface="SimSun" pitchFamily="2" charset="-122"/>
              </a:rPr>
              <a:t>: </a:t>
            </a:r>
            <a:r>
              <a:rPr lang="en-US" altLang="zh-CN" sz="2400" dirty="0" err="1" smtClean="0">
                <a:ea typeface="SimSun" pitchFamily="2" charset="-122"/>
              </a:rPr>
              <a:t>Khả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năng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thực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hành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và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sáng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tạo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còn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hạn</a:t>
            </a:r>
            <a:r>
              <a:rPr lang="en-US" altLang="zh-CN" sz="2400" dirty="0" smtClean="0">
                <a:ea typeface="SimSun" pitchFamily="2" charset="-122"/>
              </a:rPr>
              <a:t> </a:t>
            </a:r>
            <a:r>
              <a:rPr lang="en-US" altLang="zh-CN" sz="2400" dirty="0" err="1" smtClean="0">
                <a:ea typeface="SimSun" pitchFamily="2" charset="-122"/>
              </a:rPr>
              <a:t>chế</a:t>
            </a:r>
            <a:endParaRPr lang="en-US" altLang="zh-CN" sz="2400" dirty="0" smtClean="0">
              <a:ea typeface="SimSun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 smtClean="0">
              <a:ea typeface="SimSun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ea typeface="SimSun" pitchFamily="2" charset="-122"/>
            </a:endParaRPr>
          </a:p>
        </p:txBody>
      </p:sp>
      <p:pic>
        <p:nvPicPr>
          <p:cNvPr id="4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6095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xplosion 2 1"/>
          <p:cNvSpPr/>
          <p:nvPr/>
        </p:nvSpPr>
        <p:spPr>
          <a:xfrm>
            <a:off x="502879" y="548680"/>
            <a:ext cx="7850210" cy="4365103"/>
          </a:xfrm>
          <a:prstGeom prst="irregularSeal2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rgbClr val="0070C0"/>
                </a:solidFill>
              </a:rPr>
              <a:t>B</a:t>
            </a:r>
            <a:r>
              <a:rPr lang="vi-VN" sz="2400" smtClean="0">
                <a:solidFill>
                  <a:srgbClr val="0070C0"/>
                </a:solidFill>
              </a:rPr>
              <a:t>ố </a:t>
            </a:r>
            <a:r>
              <a:rPr lang="vi-VN" sz="2400">
                <a:solidFill>
                  <a:srgbClr val="0070C0"/>
                </a:solidFill>
              </a:rPr>
              <a:t>cục </a:t>
            </a:r>
            <a:r>
              <a:rPr lang="vi-VN" sz="2400" smtClean="0">
                <a:solidFill>
                  <a:srgbClr val="0070C0"/>
                </a:solidFill>
              </a:rPr>
              <a:t>của một </a:t>
            </a:r>
            <a:r>
              <a:rPr lang="vi-VN" sz="2400">
                <a:solidFill>
                  <a:srgbClr val="0070C0"/>
                </a:solidFill>
              </a:rPr>
              <a:t>bài văn nghị </a:t>
            </a:r>
            <a:r>
              <a:rPr lang="vi-VN" sz="2400" smtClean="0">
                <a:solidFill>
                  <a:srgbClr val="0070C0"/>
                </a:solidFill>
              </a:rPr>
              <a:t>luận gồm </a:t>
            </a:r>
            <a:r>
              <a:rPr lang="vi-VN" sz="2400">
                <a:solidFill>
                  <a:srgbClr val="0070C0"/>
                </a:solidFill>
              </a:rPr>
              <a:t>mấy phần? đó là những phần nào?</a:t>
            </a:r>
          </a:p>
        </p:txBody>
      </p:sp>
    </p:spTree>
    <p:extLst>
      <p:ext uri="{BB962C8B-B14F-4D97-AF65-F5344CB8AC3E}">
        <p14:creationId xmlns:p14="http://schemas.microsoft.com/office/powerpoint/2010/main" val="30286801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94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94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194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194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194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94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696"/>
            <a:ext cx="7632848" cy="5688632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altLang="zh-CN" smtClean="0">
                <a:solidFill>
                  <a:srgbClr val="0000CC"/>
                </a:solidFill>
                <a:ea typeface="SimSun" pitchFamily="2" charset="-122"/>
              </a:rPr>
              <a:t> Luận điểm 3</a:t>
            </a:r>
            <a:r>
              <a:rPr lang="en-US" altLang="zh-CN">
                <a:solidFill>
                  <a:srgbClr val="0000CC"/>
                </a:solidFill>
                <a:ea typeface="SimSun" pitchFamily="2" charset="-122"/>
              </a:rPr>
              <a:t>: Phát huy điểm mạnh, khắc phục điểm yếu là hành trang bước vào thế kỉ mới</a:t>
            </a:r>
          </a:p>
          <a:p>
            <a:pPr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>
                <a:ea typeface="SimSun" pitchFamily="2" charset="-122"/>
              </a:rPr>
              <a:t>Luận cứ 1: Phát huy sự thông minh</a:t>
            </a:r>
          </a:p>
          <a:p>
            <a:pPr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>
                <a:ea typeface="SimSun" pitchFamily="2" charset="-122"/>
              </a:rPr>
              <a:t>Luận cứ  2: Bổ sung kiến thức hổng</a:t>
            </a:r>
          </a:p>
          <a:p>
            <a:pPr>
              <a:spcBef>
                <a:spcPct val="50000"/>
              </a:spcBef>
              <a:buFont typeface="Courier New" pitchFamily="49" charset="0"/>
              <a:buChar char="o"/>
            </a:pPr>
            <a:r>
              <a:rPr lang="en-US" altLang="zh-CN">
                <a:ea typeface="SimSun" pitchFamily="2" charset="-122"/>
              </a:rPr>
              <a:t>Luận cứ 3: Linh hoạt, sáng  tạo trong công việc</a:t>
            </a: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en-US" altLang="zh-CN" b="1">
                <a:solidFill>
                  <a:srgbClr val="FF0000"/>
                </a:solidFill>
                <a:ea typeface="SimSun" pitchFamily="2" charset="-122"/>
              </a:rPr>
              <a:t> </a:t>
            </a:r>
            <a:r>
              <a:rPr lang="en-US" altLang="zh-CN" b="1" smtClean="0">
                <a:solidFill>
                  <a:srgbClr val="FF0000"/>
                </a:solidFill>
                <a:ea typeface="SimSun" pitchFamily="2" charset="-122"/>
              </a:rPr>
              <a:t> </a:t>
            </a:r>
            <a:r>
              <a:rPr lang="en-US" altLang="zh-CN" b="1">
                <a:solidFill>
                  <a:srgbClr val="FF0000"/>
                </a:solidFill>
                <a:ea typeface="SimSun" pitchFamily="2" charset="-122"/>
              </a:rPr>
              <a:t>Kết luận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en-US" altLang="zh-CN" smtClean="0">
                <a:ea typeface="SimSun" pitchFamily="2" charset="-122"/>
              </a:rPr>
              <a:t>      Khẳng </a:t>
            </a:r>
            <a:r>
              <a:rPr lang="en-US" altLang="zh-CN">
                <a:ea typeface="SimSun" pitchFamily="2" charset="-122"/>
              </a:rPr>
              <a:t>định việc chuẩn bị hành trang bước vào thế kỉ </a:t>
            </a:r>
            <a:r>
              <a:rPr lang="en-US" altLang="zh-CN" smtClean="0">
                <a:ea typeface="SimSun" pitchFamily="2" charset="-122"/>
              </a:rPr>
              <a:t>mới.</a:t>
            </a:r>
            <a:endParaRPr lang="en-US" altLang="zh-CN">
              <a:ea typeface="SimSun" pitchFamily="2" charset="-122"/>
            </a:endParaRPr>
          </a:p>
          <a:p>
            <a:endParaRPr lang="vi-VN"/>
          </a:p>
        </p:txBody>
      </p:sp>
      <p:pic>
        <p:nvPicPr>
          <p:cNvPr id="4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6095"/>
            <a:ext cx="956320" cy="1376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410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4072" y="332656"/>
            <a:ext cx="5494312" cy="136815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vi-VN">
                <a:solidFill>
                  <a:srgbClr val="FF0000"/>
                </a:solidFill>
              </a:rPr>
              <a:t>Lập dàn ý bài văn nghị </a:t>
            </a:r>
            <a:r>
              <a:rPr lang="vi-VN" smtClean="0">
                <a:solidFill>
                  <a:srgbClr val="FF0000"/>
                </a:solidFill>
              </a:rPr>
              <a:t>luận </a:t>
            </a:r>
            <a:r>
              <a:rPr lang="vi-VN">
                <a:solidFill>
                  <a:srgbClr val="FF0000"/>
                </a:solidFill>
              </a:rPr>
              <a:t>là nhằm thiết kế bố cục và sắp xếp các ý theo một trật tự logic của bài.</a:t>
            </a:r>
          </a:p>
          <a:p>
            <a:endParaRPr lang="vi-VN"/>
          </a:p>
        </p:txBody>
      </p:sp>
      <p:sp>
        <p:nvSpPr>
          <p:cNvPr id="4" name="Right Arrow 3"/>
          <p:cNvSpPr/>
          <p:nvPr/>
        </p:nvSpPr>
        <p:spPr>
          <a:xfrm>
            <a:off x="467544" y="476672"/>
            <a:ext cx="1944216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smtClean="0"/>
              <a:t>Khái niệm</a:t>
            </a:r>
            <a:endParaRPr lang="vi-VN" sz="2000" b="1"/>
          </a:p>
        </p:txBody>
      </p:sp>
      <p:sp>
        <p:nvSpPr>
          <p:cNvPr id="6" name="TextBox 5"/>
          <p:cNvSpPr txBox="1"/>
          <p:nvPr/>
        </p:nvSpPr>
        <p:spPr>
          <a:xfrm>
            <a:off x="2555776" y="2204865"/>
            <a:ext cx="5771937" cy="40318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Lập </a:t>
            </a:r>
            <a:r>
              <a:rPr lang="en-US" sz="3200">
                <a:latin typeface="Arial" pitchFamily="34" charset="0"/>
                <a:cs typeface="Arial" pitchFamily="34" charset="0"/>
              </a:rPr>
              <a:t>dàn ý giúp người viết không bỏ sót những ý quan trọng, đồng thời loại bỏ được những ý không cần thiết.</a:t>
            </a:r>
            <a:endParaRPr lang="vi-VN" sz="3200">
              <a:latin typeface="Arial" pitchFamily="34" charset="0"/>
              <a:cs typeface="Arial" pitchFamily="34" charset="0"/>
            </a:endParaRPr>
          </a:p>
          <a:p>
            <a:pPr marL="571500" indent="-571500">
              <a:buFont typeface="Wingdings" pitchFamily="2" charset="2"/>
              <a:buChar char="Ø"/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Lập </a:t>
            </a:r>
            <a:r>
              <a:rPr lang="en-US" sz="3200">
                <a:latin typeface="Arial" pitchFamily="34" charset="0"/>
                <a:cs typeface="Arial" pitchFamily="34" charset="0"/>
              </a:rPr>
              <a:t>dàn ý tốt có thể viết nhanh hơn, hay hơn và dễ dàng hơn.</a:t>
            </a:r>
            <a:endParaRPr lang="vi-VN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455649" y="3645024"/>
            <a:ext cx="1800200" cy="1152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/>
              <a:t>Vai trò</a:t>
            </a:r>
            <a:endParaRPr lang="vi-VN" sz="3200" b="1"/>
          </a:p>
        </p:txBody>
      </p:sp>
      <p:pic>
        <p:nvPicPr>
          <p:cNvPr id="8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6095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957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Text Box 14344"/>
          <p:cNvSpPr txBox="1">
            <a:spLocks noChangeArrowheads="1"/>
          </p:cNvSpPr>
          <p:nvPr/>
        </p:nvSpPr>
        <p:spPr bwMode="auto">
          <a:xfrm>
            <a:off x="3124200" y="1371600"/>
            <a:ext cx="2438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>
                <a:ea typeface="SimSun" pitchFamily="2" charset="-122"/>
              </a:rPr>
              <a:t>Phân tích đề</a:t>
            </a:r>
          </a:p>
        </p:txBody>
      </p:sp>
      <p:sp>
        <p:nvSpPr>
          <p:cNvPr id="14346" name="Text Box 14345"/>
          <p:cNvSpPr txBox="1">
            <a:spLocks noChangeArrowheads="1"/>
          </p:cNvSpPr>
          <p:nvPr/>
        </p:nvSpPr>
        <p:spPr bwMode="auto">
          <a:xfrm>
            <a:off x="762000" y="1905000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Vấn đề nghị luận:</a:t>
            </a:r>
          </a:p>
        </p:txBody>
      </p:sp>
      <p:sp>
        <p:nvSpPr>
          <p:cNvPr id="14347" name="Text Box 14346"/>
          <p:cNvSpPr txBox="1">
            <a:spLocks noChangeArrowheads="1"/>
          </p:cNvSpPr>
          <p:nvPr/>
        </p:nvSpPr>
        <p:spPr bwMode="auto">
          <a:xfrm>
            <a:off x="838200" y="2819400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nội dung:</a:t>
            </a:r>
          </a:p>
        </p:txBody>
      </p:sp>
      <p:sp>
        <p:nvSpPr>
          <p:cNvPr id="14348" name="Text Box 14347"/>
          <p:cNvSpPr txBox="1">
            <a:spLocks noChangeArrowheads="1"/>
          </p:cNvSpPr>
          <p:nvPr/>
        </p:nvSpPr>
        <p:spPr bwMode="auto">
          <a:xfrm>
            <a:off x="914400" y="4725144"/>
            <a:ext cx="304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>
                <a:ea typeface="SimSun" pitchFamily="2" charset="-122"/>
              </a:rPr>
              <a:t>- </a:t>
            </a:r>
            <a:r>
              <a:rPr lang="en-US" altLang="zh-CN" sz="2400" dirty="0" err="1">
                <a:ea typeface="SimSun" pitchFamily="2" charset="-122"/>
              </a:rPr>
              <a:t>Yêu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cầu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về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tư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liệu</a:t>
            </a:r>
            <a:r>
              <a:rPr lang="en-US" altLang="zh-CN" sz="2400" dirty="0">
                <a:ea typeface="SimSun" pitchFamily="2" charset="-122"/>
              </a:rPr>
              <a:t>:</a:t>
            </a:r>
          </a:p>
        </p:txBody>
      </p:sp>
      <p:sp>
        <p:nvSpPr>
          <p:cNvPr id="14349" name="Text Box 14348"/>
          <p:cNvSpPr txBox="1">
            <a:spLocks noChangeArrowheads="1"/>
          </p:cNvSpPr>
          <p:nvPr/>
        </p:nvSpPr>
        <p:spPr bwMode="auto">
          <a:xfrm>
            <a:off x="838200" y="3707538"/>
            <a:ext cx="495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>
                <a:ea typeface="SimSun" pitchFamily="2" charset="-122"/>
              </a:rPr>
              <a:t>- </a:t>
            </a:r>
            <a:r>
              <a:rPr lang="en-US" altLang="zh-CN" sz="2400" dirty="0" err="1">
                <a:ea typeface="SimSun" pitchFamily="2" charset="-122"/>
              </a:rPr>
              <a:t>Yêu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cầu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về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phương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pháp</a:t>
            </a:r>
            <a:r>
              <a:rPr lang="en-US" altLang="zh-CN" sz="2400" dirty="0">
                <a:ea typeface="SimSun" pitchFamily="2" charset="-122"/>
              </a:rPr>
              <a:t>:</a:t>
            </a:r>
          </a:p>
        </p:txBody>
      </p:sp>
      <p:sp>
        <p:nvSpPr>
          <p:cNvPr id="14342" name="Text Box 14352"/>
          <p:cNvSpPr txBox="1">
            <a:spLocks noChangeArrowheads="1"/>
          </p:cNvSpPr>
          <p:nvPr/>
        </p:nvSpPr>
        <p:spPr bwMode="auto">
          <a:xfrm>
            <a:off x="762000" y="609600"/>
            <a:ext cx="7239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 err="1">
                <a:solidFill>
                  <a:srgbClr val="0000CC"/>
                </a:solidFill>
                <a:ea typeface="SimSun" pitchFamily="2" charset="-122"/>
              </a:rPr>
              <a:t>Bài</a:t>
            </a:r>
            <a:r>
              <a:rPr lang="en-US" altLang="zh-CN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rgbClr val="0000CC"/>
                </a:solidFill>
                <a:ea typeface="SimSun" pitchFamily="2" charset="-122"/>
              </a:rPr>
              <a:t>tập</a:t>
            </a:r>
            <a:r>
              <a:rPr lang="en-US" altLang="zh-CN" dirty="0">
                <a:solidFill>
                  <a:srgbClr val="0000CC"/>
                </a:solidFill>
                <a:ea typeface="SimSun" pitchFamily="2" charset="-122"/>
              </a:rPr>
              <a:t> 1: </a:t>
            </a:r>
            <a:r>
              <a:rPr lang="en-US" altLang="zh-CN" dirty="0" err="1">
                <a:solidFill>
                  <a:srgbClr val="0000CC"/>
                </a:solidFill>
                <a:ea typeface="SimSun" pitchFamily="2" charset="-122"/>
              </a:rPr>
              <a:t>Cảm</a:t>
            </a:r>
            <a:r>
              <a:rPr lang="en-US" altLang="zh-CN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rgbClr val="0000CC"/>
                </a:solidFill>
                <a:ea typeface="SimSun" pitchFamily="2" charset="-122"/>
              </a:rPr>
              <a:t>nghĩ</a:t>
            </a:r>
            <a:r>
              <a:rPr lang="en-US" altLang="zh-CN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rgbClr val="0000CC"/>
                </a:solidFill>
                <a:ea typeface="SimSun" pitchFamily="2" charset="-122"/>
              </a:rPr>
              <a:t>của</a:t>
            </a:r>
            <a:r>
              <a:rPr lang="en-US" altLang="zh-CN" dirty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các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em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về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tâm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sư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̣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của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nhân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vật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trư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̃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tình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qua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bài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thơ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Tư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̣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tình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của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nha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̀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thơ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Hô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̀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Xuân</a:t>
            </a:r>
            <a:r>
              <a:rPr lang="en-US" altLang="zh-CN" dirty="0" smtClean="0">
                <a:solidFill>
                  <a:srgbClr val="0000CC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00CC"/>
                </a:solidFill>
                <a:ea typeface="SimSun" pitchFamily="2" charset="-122"/>
              </a:rPr>
              <a:t>Hương</a:t>
            </a:r>
            <a:endParaRPr lang="en-US" altLang="zh-CN" dirty="0">
              <a:solidFill>
                <a:srgbClr val="0000CC"/>
              </a:solidFill>
              <a:ea typeface="SimSun" pitchFamily="2" charset="-122"/>
            </a:endParaRPr>
          </a:p>
        </p:txBody>
      </p:sp>
      <p:sp>
        <p:nvSpPr>
          <p:cNvPr id="14343" name="Text Box 14353"/>
          <p:cNvSpPr txBox="1">
            <a:spLocks noChangeArrowheads="1"/>
          </p:cNvSpPr>
          <p:nvPr/>
        </p:nvSpPr>
        <p:spPr bwMode="auto">
          <a:xfrm>
            <a:off x="609600" y="14288"/>
            <a:ext cx="297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smtClean="0">
                <a:ea typeface="SimSun" pitchFamily="2" charset="-122"/>
              </a:rPr>
              <a:t>3. </a:t>
            </a:r>
            <a:r>
              <a:rPr lang="en-US" altLang="zh-CN" sz="2800" b="1">
                <a:ea typeface="SimSun" pitchFamily="2" charset="-122"/>
              </a:rPr>
              <a:t>Luyện tập</a:t>
            </a:r>
          </a:p>
        </p:txBody>
      </p:sp>
      <p:pic>
        <p:nvPicPr>
          <p:cNvPr id="13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6095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19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14346" grpId="0"/>
      <p:bldP spid="14347" grpId="0"/>
      <p:bldP spid="14348" grpId="0"/>
      <p:bldP spid="143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0482"/>
          <p:cNvSpPr txBox="1">
            <a:spLocks noChangeArrowheads="1"/>
          </p:cNvSpPr>
          <p:nvPr/>
        </p:nvSpPr>
        <p:spPr bwMode="auto">
          <a:xfrm>
            <a:off x="228600" y="441325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00CC"/>
                </a:solidFill>
                <a:ea typeface="SimSun" pitchFamily="2" charset="-122"/>
              </a:rPr>
              <a:t>Bài tập 2</a:t>
            </a:r>
            <a:r>
              <a:rPr lang="en-US" altLang="zh-CN" sz="2000">
                <a:ea typeface="SimSun" pitchFamily="2" charset="-122"/>
              </a:rPr>
              <a:t> .</a:t>
            </a:r>
            <a:r>
              <a:rPr lang="en-US" altLang="zh-CN" sz="2000">
                <a:solidFill>
                  <a:srgbClr val="0000CC"/>
                </a:solidFill>
                <a:latin typeface=".VnArial" pitchFamily="34" charset="0"/>
                <a:ea typeface="SimSun" pitchFamily="2" charset="-122"/>
              </a:rPr>
              <a:t>T</a:t>
            </a:r>
            <a:r>
              <a:rPr lang="en-US" altLang="zh-CN" sz="2000">
                <a:solidFill>
                  <a:srgbClr val="0000CC"/>
                </a:solidFill>
                <a:ea typeface="SimSun" pitchFamily="2" charset="-122"/>
              </a:rPr>
              <a:t>ài năng sử dụng ngôn ngữ dân tộc của Hồ Xuân Hương qua một bài thơ Nôm mà anh (chị) yêu thích (</a:t>
            </a:r>
            <a:r>
              <a:rPr lang="en-US" altLang="zh-CN" sz="2000" i="1">
                <a:solidFill>
                  <a:srgbClr val="0000CC"/>
                </a:solidFill>
                <a:ea typeface="SimSun" pitchFamily="2" charset="-122"/>
              </a:rPr>
              <a:t>Bánh trôi nước</a:t>
            </a:r>
            <a:r>
              <a:rPr lang="en-US" altLang="zh-CN" sz="2000">
                <a:solidFill>
                  <a:srgbClr val="0000CC"/>
                </a:solidFill>
                <a:ea typeface="SimSun" pitchFamily="2" charset="-122"/>
              </a:rPr>
              <a:t> hoặc </a:t>
            </a:r>
            <a:r>
              <a:rPr lang="en-US" altLang="zh-CN" sz="2000" i="1">
                <a:solidFill>
                  <a:srgbClr val="0000CC"/>
                </a:solidFill>
                <a:ea typeface="SimSun" pitchFamily="2" charset="-122"/>
              </a:rPr>
              <a:t>Tự tình</a:t>
            </a:r>
            <a:r>
              <a:rPr lang="en-US" altLang="zh-CN" sz="2000">
                <a:solidFill>
                  <a:srgbClr val="0000CC"/>
                </a:solidFill>
                <a:ea typeface="SimSun" pitchFamily="2" charset="-122"/>
              </a:rPr>
              <a:t> – Bài II)</a:t>
            </a:r>
          </a:p>
        </p:txBody>
      </p:sp>
      <p:sp>
        <p:nvSpPr>
          <p:cNvPr id="20486" name="Text Box 20485"/>
          <p:cNvSpPr txBox="1">
            <a:spLocks noChangeArrowheads="1"/>
          </p:cNvSpPr>
          <p:nvPr/>
        </p:nvSpPr>
        <p:spPr bwMode="auto">
          <a:xfrm>
            <a:off x="3276600" y="14478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Phân tích đề</a:t>
            </a:r>
          </a:p>
        </p:txBody>
      </p:sp>
      <p:sp>
        <p:nvSpPr>
          <p:cNvPr id="20487" name="Text Box 20486"/>
          <p:cNvSpPr txBox="1">
            <a:spLocks noChangeArrowheads="1"/>
          </p:cNvSpPr>
          <p:nvPr/>
        </p:nvSpPr>
        <p:spPr bwMode="auto">
          <a:xfrm>
            <a:off x="762000" y="1828800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Vấn đề nghị luận</a:t>
            </a:r>
          </a:p>
        </p:txBody>
      </p:sp>
      <p:sp>
        <p:nvSpPr>
          <p:cNvPr id="20488" name="Text Box 20487"/>
          <p:cNvSpPr txBox="1">
            <a:spLocks noChangeArrowheads="1"/>
          </p:cNvSpPr>
          <p:nvPr/>
        </p:nvSpPr>
        <p:spPr bwMode="auto">
          <a:xfrm>
            <a:off x="838200" y="2819400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nội dung</a:t>
            </a:r>
          </a:p>
        </p:txBody>
      </p:sp>
      <p:sp>
        <p:nvSpPr>
          <p:cNvPr id="20489" name="Text Box 20488"/>
          <p:cNvSpPr txBox="1">
            <a:spLocks noChangeArrowheads="1"/>
          </p:cNvSpPr>
          <p:nvPr/>
        </p:nvSpPr>
        <p:spPr bwMode="auto">
          <a:xfrm>
            <a:off x="838200" y="4869160"/>
            <a:ext cx="3276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>
                <a:ea typeface="SimSun" pitchFamily="2" charset="-122"/>
              </a:rPr>
              <a:t>- </a:t>
            </a:r>
            <a:r>
              <a:rPr lang="en-US" altLang="zh-CN" sz="2400" dirty="0" err="1">
                <a:ea typeface="SimSun" pitchFamily="2" charset="-122"/>
              </a:rPr>
              <a:t>Yêu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cầu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về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tư</a:t>
            </a:r>
            <a:r>
              <a:rPr lang="en-US" altLang="zh-CN" sz="2400" dirty="0">
                <a:ea typeface="SimSun" pitchFamily="2" charset="-122"/>
              </a:rPr>
              <a:t> </a:t>
            </a:r>
            <a:r>
              <a:rPr lang="en-US" altLang="zh-CN" sz="2400" dirty="0" err="1">
                <a:ea typeface="SimSun" pitchFamily="2" charset="-122"/>
              </a:rPr>
              <a:t>liệu</a:t>
            </a:r>
            <a:r>
              <a:rPr lang="en-US" altLang="zh-CN" sz="2400" dirty="0">
                <a:ea typeface="SimSun" pitchFamily="2" charset="-122"/>
              </a:rPr>
              <a:t>:</a:t>
            </a:r>
          </a:p>
        </p:txBody>
      </p:sp>
      <p:sp>
        <p:nvSpPr>
          <p:cNvPr id="20490" name="Text Box 20489"/>
          <p:cNvSpPr txBox="1">
            <a:spLocks noChangeArrowheads="1"/>
          </p:cNvSpPr>
          <p:nvPr/>
        </p:nvSpPr>
        <p:spPr bwMode="auto">
          <a:xfrm>
            <a:off x="762000" y="3933056"/>
            <a:ext cx="441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ea typeface="SimSun" pitchFamily="2" charset="-122"/>
              </a:rPr>
              <a:t>- Yêu cầu về phương pháp</a:t>
            </a:r>
            <a:r>
              <a:rPr lang="en-US" altLang="zh-CN">
                <a:ea typeface="SimSun" pitchFamily="2" charset="-122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07048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7" grpId="0"/>
      <p:bldP spid="20488" grpId="0"/>
      <p:bldP spid="20489" grpId="0"/>
      <p:bldP spid="204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Dặn</a:t>
            </a:r>
            <a:r>
              <a:rPr lang="en-US" dirty="0" smtClean="0"/>
              <a:t> dò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Chuẩn</a:t>
            </a:r>
            <a:r>
              <a:rPr lang="en-US" dirty="0" smtClean="0"/>
              <a:t> bị </a:t>
            </a:r>
            <a:r>
              <a:rPr lang="en-US" dirty="0" err="1" smtClean="0"/>
              <a:t>bài</a:t>
            </a:r>
            <a:r>
              <a:rPr lang="en-US" dirty="0" smtClean="0"/>
              <a:t>: </a:t>
            </a:r>
            <a:r>
              <a:rPr lang="en-US" dirty="0" err="1"/>
              <a:t>T</a:t>
            </a:r>
            <a:r>
              <a:rPr lang="en-US" dirty="0" err="1" smtClean="0"/>
              <a:t>hao</a:t>
            </a:r>
            <a:r>
              <a:rPr lang="en-US" dirty="0" smtClean="0"/>
              <a:t> </a:t>
            </a:r>
            <a:r>
              <a:rPr lang="en-US" dirty="0" err="1" smtClean="0"/>
              <a:t>tác</a:t>
            </a:r>
            <a:r>
              <a:rPr lang="en-US" dirty="0" smtClean="0"/>
              <a:t> </a:t>
            </a:r>
            <a:r>
              <a:rPr lang="en-US" dirty="0" err="1" smtClean="0"/>
              <a:t>lập</a:t>
            </a:r>
            <a:r>
              <a:rPr lang="en-US" dirty="0" smtClean="0"/>
              <a:t> </a:t>
            </a:r>
            <a:r>
              <a:rPr lang="en-US" dirty="0" err="1" smtClean="0"/>
              <a:t>luận</a:t>
            </a:r>
            <a:r>
              <a:rPr lang="en-US" dirty="0" smtClean="0"/>
              <a:t>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tích</a:t>
            </a:r>
            <a:r>
              <a:rPr lang="en-US" smtClean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192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48974" y="2557798"/>
            <a:ext cx="6002365" cy="26714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rtlCol="0">
            <a:prstTxWarp prst="textPlain">
              <a:avLst>
                <a:gd name="adj" fmla="val 46769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400" b="1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PHÂN TÍCH ĐỀ, LẬP DÀN Ý BÀI VĂN NGHỊ LUẬN</a:t>
            </a:r>
          </a:p>
          <a:p>
            <a:pPr algn="ctr"/>
            <a:endParaRPr lang="vi-VN" sz="2000" b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3808" y="1323791"/>
            <a:ext cx="3240361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Bài</a:t>
            </a:r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3:</a:t>
            </a:r>
            <a:endParaRPr lang="vi-VN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Picture 4098" descr="post-60-1080598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460736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375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29697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7776864" cy="539358"/>
          </a:xfrm>
        </p:spPr>
        <p:txBody>
          <a:bodyPr>
            <a:noAutofit/>
          </a:bodyPr>
          <a:lstStyle/>
          <a:p>
            <a:pPr algn="l"/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itchFamily="2" charset="-122"/>
              </a:rPr>
              <a:t>1. </a:t>
            </a:r>
            <a:r>
              <a:rPr lang="en-US" altLang="zh-CN" sz="3200" b="1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itchFamily="2" charset="-122"/>
              </a:rPr>
              <a:t>Phân</a:t>
            </a:r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itchFamily="2" charset="-122"/>
              </a:rPr>
              <a:t> </a:t>
            </a:r>
            <a:r>
              <a:rPr lang="en-US" altLang="zh-CN" sz="3200" b="1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itchFamily="2" charset="-122"/>
              </a:rPr>
              <a:t>tích</a:t>
            </a:r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itchFamily="2" charset="-122"/>
              </a:rPr>
              <a:t> </a:t>
            </a:r>
            <a:r>
              <a:rPr lang="en-US" altLang="zh-CN" sz="3200" b="1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itchFamily="2" charset="-122"/>
              </a:rPr>
              <a:t>đề</a:t>
            </a:r>
            <a:r>
              <a:rPr lang="en-US" altLang="zh-CN" sz="2800" smtClean="0">
                <a:ea typeface="SimSun" pitchFamily="2" charset="-122"/>
              </a:rPr>
              <a:t>:</a:t>
            </a:r>
            <a:br>
              <a:rPr lang="en-US" altLang="zh-CN" sz="2800" smtClean="0">
                <a:ea typeface="SimSun" pitchFamily="2" charset="-122"/>
              </a:rPr>
            </a:br>
            <a:endParaRPr lang="en-US" altLang="zh-CN" sz="3200" smtClean="0">
              <a:ea typeface="SimSun" pitchFamily="2" charset="-122"/>
            </a:endParaRPr>
          </a:p>
        </p:txBody>
      </p:sp>
      <p:sp>
        <p:nvSpPr>
          <p:cNvPr id="5122" name="Text Placeholder 29698"/>
          <p:cNvSpPr>
            <a:spLocks noGrp="1" noChangeArrowheads="1"/>
          </p:cNvSpPr>
          <p:nvPr>
            <p:ph idx="1"/>
          </p:nvPr>
        </p:nvSpPr>
        <p:spPr>
          <a:xfrm>
            <a:off x="0" y="1484784"/>
            <a:ext cx="9036496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2800" dirty="0" smtClean="0">
              <a:ea typeface="SimSun" pitchFamily="2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2800" dirty="0">
                <a:solidFill>
                  <a:srgbClr val="0070C0"/>
                </a:solidFill>
                <a:ea typeface="SimSun" pitchFamily="2" charset="-122"/>
              </a:rPr>
              <a:t>	</a:t>
            </a:r>
            <a:r>
              <a:rPr lang="en-US" altLang="zh-CN" sz="2800" b="1" u="sng" dirty="0" err="1" smtClean="0">
                <a:solidFill>
                  <a:srgbClr val="0070C0"/>
                </a:solidFill>
                <a:ea typeface="SimSun" pitchFamily="2" charset="-122"/>
              </a:rPr>
              <a:t>Đề</a:t>
            </a:r>
            <a:r>
              <a:rPr lang="en-US" altLang="zh-CN" sz="2800" b="1" u="sng" dirty="0" smtClean="0">
                <a:solidFill>
                  <a:srgbClr val="0070C0"/>
                </a:solidFill>
                <a:ea typeface="SimSun" pitchFamily="2" charset="-122"/>
              </a:rPr>
              <a:t> 1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: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Từ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ý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kiến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dưới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đây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các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em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có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suy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nghĩ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gì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về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việc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“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chuẩn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bị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hành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trang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vào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thế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kỉ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mới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”?</a:t>
            </a:r>
            <a:b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</a:b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“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Cái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mạnh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của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con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người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Việt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nam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là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sự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thông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minh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và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nhạy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bén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với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cái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mới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...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Nhưng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bên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cạnh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đó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vẫn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tồn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tại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không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ít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cái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yếu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.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Ấy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là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những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lỗ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hổng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về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kiến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thức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cơ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bản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do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chạy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theo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những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môn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học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“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thời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thượng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”,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nhất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là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khả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năng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thực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hành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và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sáng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tạo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bị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hạn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chế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do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lối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học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chay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,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học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vẹt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nặng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nề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...”</a:t>
            </a:r>
            <a:b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</a:b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 (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Theo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Vũ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dirty="0" err="1" smtClean="0">
                <a:solidFill>
                  <a:srgbClr val="0070C0"/>
                </a:solidFill>
                <a:ea typeface="SimSun" pitchFamily="2" charset="-122"/>
              </a:rPr>
              <a:t>Khoan</a:t>
            </a:r>
            <a:r>
              <a:rPr lang="en-US" altLang="zh-CN" sz="2800" dirty="0" smtClean="0">
                <a:solidFill>
                  <a:srgbClr val="0070C0"/>
                </a:solidFill>
                <a:ea typeface="SimSun" pitchFamily="2" charset="-122"/>
              </a:rPr>
              <a:t>,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Chuẩn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bị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hành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trang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vào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thế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kỉ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sz="2800" i="1" dirty="0" err="1" smtClean="0">
                <a:solidFill>
                  <a:srgbClr val="0070C0"/>
                </a:solidFill>
                <a:ea typeface="SimSun" pitchFamily="2" charset="-122"/>
              </a:rPr>
              <a:t>mới</a:t>
            </a:r>
            <a:r>
              <a:rPr lang="en-US" altLang="zh-CN" sz="2800" i="1" dirty="0" smtClean="0">
                <a:solidFill>
                  <a:srgbClr val="0070C0"/>
                </a:solidFill>
                <a:ea typeface="SimSun" pitchFamily="2" charset="-122"/>
              </a:rPr>
              <a:t>)</a:t>
            </a:r>
          </a:p>
          <a:p>
            <a:pPr>
              <a:buFont typeface="Arial" pitchFamily="34" charset="0"/>
              <a:buNone/>
            </a:pPr>
            <a:endParaRPr lang="en-US" altLang="zh-CN" sz="1800" dirty="0" smtClean="0">
              <a:solidFill>
                <a:srgbClr val="0000CC"/>
              </a:solidFill>
              <a:ea typeface="SimSun" pitchFamily="2" charset="-122"/>
            </a:endParaRPr>
          </a:p>
          <a:p>
            <a:pPr>
              <a:buFont typeface="Arial" pitchFamily="34" charset="0"/>
              <a:buNone/>
            </a:pPr>
            <a:endParaRPr lang="en-US" altLang="zh-CN" sz="1800" dirty="0" smtClean="0">
              <a:solidFill>
                <a:srgbClr val="0000CC"/>
              </a:solidFill>
              <a:ea typeface="SimSun" pitchFamily="2" charset="-122"/>
            </a:endParaRPr>
          </a:p>
        </p:txBody>
      </p:sp>
      <p:pic>
        <p:nvPicPr>
          <p:cNvPr id="5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-84529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xplosion 2 2"/>
          <p:cNvSpPr/>
          <p:nvPr/>
        </p:nvSpPr>
        <p:spPr>
          <a:xfrm>
            <a:off x="3707904" y="0"/>
            <a:ext cx="4536504" cy="2160240"/>
          </a:xfrm>
          <a:prstGeom prst="irregularSeal2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rgbClr val="00B050"/>
                </a:solidFill>
              </a:rPr>
              <a:t>Thảo</a:t>
            </a:r>
            <a:r>
              <a:rPr lang="en-US" sz="2800" dirty="0" smtClean="0">
                <a:solidFill>
                  <a:srgbClr val="00B050"/>
                </a:solidFill>
              </a:rPr>
              <a:t>  </a:t>
            </a:r>
            <a:r>
              <a:rPr lang="en-US" sz="2800" dirty="0" err="1" smtClean="0">
                <a:solidFill>
                  <a:srgbClr val="00B050"/>
                </a:solidFill>
              </a:rPr>
              <a:t>luận</a:t>
            </a:r>
            <a:endParaRPr lang="vi-VN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34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Đề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2: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Tâm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sự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của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Hồ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Xuân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Hương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trong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bài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thơ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Tự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tình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II.</a:t>
            </a:r>
          </a:p>
          <a:p>
            <a:pPr>
              <a:buNone/>
            </a:pP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Đề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3: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Về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một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vẻ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đẹp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của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bài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thơ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Câu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cá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mùa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thu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(Thu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điếu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)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của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Nguyễn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Khuyến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.</a:t>
            </a:r>
          </a:p>
          <a:p>
            <a:pPr>
              <a:buNone/>
            </a:pP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Đề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4: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Trong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ea typeface="SimSun" pitchFamily="2" charset="-122"/>
              </a:rPr>
              <a:t>t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hư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của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tổng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thống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Mĩ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A. Lin-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côn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gửi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thầy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hiệu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trưởng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ngôi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trường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con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trai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mình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đang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học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có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câu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:</a:t>
            </a:r>
            <a:b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</a:b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	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“Ở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trường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,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xin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thầy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hãy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dạy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cho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cháu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biết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chấp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nhận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thi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rớt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còn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vinh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dự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hơn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gian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lận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khi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i="1" dirty="0" err="1" smtClean="0">
                <a:solidFill>
                  <a:srgbClr val="0070C0"/>
                </a:solidFill>
                <a:ea typeface="SimSun" pitchFamily="2" charset="-122"/>
              </a:rPr>
              <a:t>thi</a:t>
            </a: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”</a:t>
            </a:r>
            <a:b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</a:br>
            <a:r>
              <a:rPr lang="en-US" altLang="zh-CN" i="1" dirty="0" smtClean="0">
                <a:solidFill>
                  <a:srgbClr val="0070C0"/>
                </a:solidFill>
                <a:ea typeface="SimSun" pitchFamily="2" charset="-122"/>
              </a:rPr>
              <a:t>	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Anh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(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chị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)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có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suy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nghĩ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gì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về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câu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nói</a:t>
            </a:r>
            <a:r>
              <a:rPr lang="en-US" altLang="zh-CN" dirty="0" smtClean="0">
                <a:solidFill>
                  <a:srgbClr val="0070C0"/>
                </a:solidFill>
                <a:ea typeface="SimSun" pitchFamily="2" charset="-122"/>
              </a:rPr>
              <a:t> </a:t>
            </a:r>
            <a:r>
              <a:rPr lang="en-US" altLang="zh-CN" dirty="0" err="1" smtClean="0">
                <a:solidFill>
                  <a:srgbClr val="0070C0"/>
                </a:solidFill>
                <a:ea typeface="SimSun" pitchFamily="2" charset="-122"/>
              </a:rPr>
              <a:t>trên</a:t>
            </a:r>
            <a:endParaRPr lang="vi-VN" dirty="0">
              <a:solidFill>
                <a:srgbClr val="0070C0"/>
              </a:solidFill>
            </a:endParaRPr>
          </a:p>
        </p:txBody>
      </p:sp>
      <p:pic>
        <p:nvPicPr>
          <p:cNvPr id="4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-45120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823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555625" y="855663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endParaRPr lang="en-US" altLang="zh-CN" dirty="0" smtClean="0">
              <a:ea typeface="SimSun" pitchFamily="2" charset="-122"/>
            </a:endParaRPr>
          </a:p>
          <a:p>
            <a:pPr>
              <a:buFontTx/>
              <a:buNone/>
            </a:pPr>
            <a:r>
              <a:rPr lang="en-US" altLang="zh-CN" dirty="0" smtClean="0">
                <a:ea typeface="SimSun" pitchFamily="2" charset="-122"/>
              </a:rPr>
              <a:t>    </a:t>
            </a:r>
          </a:p>
        </p:txBody>
      </p:sp>
      <p:sp>
        <p:nvSpPr>
          <p:cNvPr id="3" name="Rectangle 2"/>
          <p:cNvSpPr/>
          <p:nvPr/>
        </p:nvSpPr>
        <p:spPr>
          <a:xfrm>
            <a:off x="1979712" y="3501008"/>
            <a:ext cx="5400600" cy="23083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Vấn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đề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cần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nghị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luận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: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Yêu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cầu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nội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dung: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altLang="zh-CN" sz="3600" dirty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Yêu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cầu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phương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pháp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: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Yêu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cầu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về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tư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 </a:t>
            </a:r>
            <a:r>
              <a:rPr lang="en-US" altLang="zh-CN" sz="3600" dirty="0" err="1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liệu</a:t>
            </a:r>
            <a:r>
              <a:rPr lang="en-US" altLang="zh-CN" sz="3600" dirty="0" smtClean="0">
                <a:solidFill>
                  <a:srgbClr val="0000CC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:</a:t>
            </a:r>
            <a:endParaRPr lang="vi-VN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800" y="0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xplosion 1 3"/>
          <p:cNvSpPr/>
          <p:nvPr/>
        </p:nvSpPr>
        <p:spPr>
          <a:xfrm>
            <a:off x="1525658" y="116632"/>
            <a:ext cx="6738142" cy="3240359"/>
          </a:xfrm>
          <a:prstGeom prst="irregularSeal1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nghi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̉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lời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ý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vi-VN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66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404664"/>
            <a:ext cx="6480720" cy="12241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vi-VN"/>
          </a:p>
          <a:p>
            <a:endParaRPr lang="vi-VN"/>
          </a:p>
        </p:txBody>
      </p:sp>
      <p:sp>
        <p:nvSpPr>
          <p:cNvPr id="4" name="Rectangle 3"/>
          <p:cNvSpPr/>
          <p:nvPr/>
        </p:nvSpPr>
        <p:spPr>
          <a:xfrm>
            <a:off x="2051720" y="328434"/>
            <a:ext cx="5904656" cy="138499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800" i="1">
                <a:solidFill>
                  <a:schemeClr val="tx2">
                    <a:lumMod val="60000"/>
                    <a:lumOff val="40000"/>
                  </a:schemeClr>
                </a:solidFill>
              </a:rPr>
              <a:t>Phân tích đề </a:t>
            </a:r>
            <a:r>
              <a:rPr lang="vi-VN" sz="2800">
                <a:solidFill>
                  <a:schemeClr val="tx2">
                    <a:lumMod val="60000"/>
                    <a:lumOff val="40000"/>
                  </a:schemeClr>
                </a:solidFill>
              </a:rPr>
              <a:t>là chỉ ra những yêu cầu về nội dung, thao tác lập luận và phạm vi dẫn chứng của đề</a:t>
            </a:r>
            <a:r>
              <a:rPr lang="vi-VN" sz="240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</p:txBody>
      </p:sp>
      <p:sp>
        <p:nvSpPr>
          <p:cNvPr id="5" name="Right Arrow 4"/>
          <p:cNvSpPr/>
          <p:nvPr/>
        </p:nvSpPr>
        <p:spPr>
          <a:xfrm>
            <a:off x="179512" y="404664"/>
            <a:ext cx="1728192" cy="1224136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Khái niệm</a:t>
            </a:r>
            <a:endParaRPr lang="vi-VN" sz="200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576" y="1997838"/>
            <a:ext cx="7488832" cy="440120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noFill/>
            <a:prstDash val="solid"/>
          </a:ln>
        </p:spPr>
        <p:txBody>
          <a:bodyPr wrap="square">
            <a:spAutoFit/>
          </a:bodyPr>
          <a:lstStyle/>
          <a:p>
            <a:r>
              <a:rPr lang="vi-VN" sz="2800"/>
              <a:t>- Đọc kĩ đề bài</a:t>
            </a:r>
          </a:p>
          <a:p>
            <a:r>
              <a:rPr lang="vi-VN" sz="2800"/>
              <a:t>- Gạch chân các từ then chốt </a:t>
            </a:r>
            <a:r>
              <a:rPr lang="vi-VN" sz="2800" smtClean="0"/>
              <a:t>(tìm ra những từ khóa).</a:t>
            </a:r>
            <a:endParaRPr lang="vi-VN" sz="2800"/>
          </a:p>
          <a:p>
            <a:r>
              <a:rPr lang="vi-VN" sz="2800"/>
              <a:t>- Chú ý các yêu cầu của đề (nếu có).</a:t>
            </a:r>
          </a:p>
          <a:p>
            <a:r>
              <a:rPr lang="vi-VN" sz="2800"/>
              <a:t>- Xác định yêu cầu của đề:</a:t>
            </a:r>
          </a:p>
          <a:p>
            <a:r>
              <a:rPr lang="vi-VN" sz="2800"/>
              <a:t>+ Tìm hiểu vấn đề cần nghị luận</a:t>
            </a:r>
          </a:p>
          <a:p>
            <a:r>
              <a:rPr lang="vi-VN" sz="2800"/>
              <a:t>+ Tìm hiểu nội dung của đề.</a:t>
            </a:r>
          </a:p>
          <a:p>
            <a:r>
              <a:rPr lang="vi-VN" sz="2800"/>
              <a:t>+ Tìm hiểu các phương pháp sử dụng trong </a:t>
            </a:r>
            <a:r>
              <a:rPr lang="en-US" sz="2800" smtClean="0"/>
              <a:t>    </a:t>
            </a:r>
            <a:r>
              <a:rPr lang="vi-VN" sz="2800" smtClean="0"/>
              <a:t>đề</a:t>
            </a:r>
            <a:r>
              <a:rPr lang="vi-VN" sz="2800"/>
              <a:t>.</a:t>
            </a:r>
          </a:p>
          <a:p>
            <a:r>
              <a:rPr lang="vi-VN" sz="2800"/>
              <a:t>+ Tìm hiểu </a:t>
            </a:r>
            <a:r>
              <a:rPr lang="vi-VN" sz="2800" smtClean="0"/>
              <a:t>tài liệu tham khảo của </a:t>
            </a:r>
            <a:r>
              <a:rPr lang="vi-VN" sz="2800"/>
              <a:t>đề.</a:t>
            </a:r>
          </a:p>
        </p:txBody>
      </p:sp>
      <p:pic>
        <p:nvPicPr>
          <p:cNvPr id="7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014" y="-10505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xplosion 2 1"/>
          <p:cNvSpPr/>
          <p:nvPr/>
        </p:nvSpPr>
        <p:spPr>
          <a:xfrm>
            <a:off x="2209980" y="1844824"/>
            <a:ext cx="6466475" cy="3528392"/>
          </a:xfrm>
          <a:prstGeom prst="irregularSeal2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rgbClr val="00B0F0"/>
                </a:solidFill>
              </a:rPr>
              <a:t>Để phân tích đề hiệu quả chúng ta cần phải làm gì?</a:t>
            </a:r>
          </a:p>
        </p:txBody>
      </p:sp>
    </p:spTree>
    <p:extLst>
      <p:ext uri="{BB962C8B-B14F-4D97-AF65-F5344CB8AC3E}">
        <p14:creationId xmlns:p14="http://schemas.microsoft.com/office/powerpoint/2010/main" val="285105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491" y="3055998"/>
            <a:ext cx="8363272" cy="3168351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điểm</a:t>
            </a:r>
            <a:endParaRPr lang="vi-VN" dirty="0"/>
          </a:p>
          <a:p>
            <a:pPr lvl="0">
              <a:buFont typeface="Wingdings" pitchFamily="2" charset="2"/>
              <a:buChar char="Ø"/>
            </a:pP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cứ</a:t>
            </a:r>
            <a:endParaRPr lang="vi-VN" dirty="0"/>
          </a:p>
          <a:p>
            <a:pPr lvl="0">
              <a:buFont typeface="Wingdings" pitchFamily="2" charset="2"/>
              <a:buChar char="Ø"/>
            </a:pPr>
            <a:r>
              <a:rPr lang="en-US" dirty="0" err="1"/>
              <a:t>Sắp</a:t>
            </a:r>
            <a:r>
              <a:rPr lang="en-US" dirty="0"/>
              <a:t> </a:t>
            </a:r>
            <a:r>
              <a:rPr lang="en-US" dirty="0" err="1"/>
              <a:t>xếp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,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cứ</a:t>
            </a:r>
            <a:endParaRPr lang="vi-VN" dirty="0"/>
          </a:p>
          <a:p>
            <a:pPr lvl="0">
              <a:buFont typeface="Wingdings" pitchFamily="2" charset="2"/>
              <a:buChar char="Ø"/>
            </a:pP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dàn</a:t>
            </a:r>
            <a:r>
              <a:rPr lang="en-US" dirty="0"/>
              <a:t> ý </a:t>
            </a:r>
            <a:r>
              <a:rPr lang="en-US" dirty="0" err="1"/>
              <a:t>mạch</a:t>
            </a:r>
            <a:r>
              <a:rPr lang="en-US" dirty="0"/>
              <a:t> </a:t>
            </a:r>
            <a:r>
              <a:rPr lang="en-US" dirty="0" err="1"/>
              <a:t>lạc</a:t>
            </a:r>
            <a:r>
              <a:rPr lang="en-US" dirty="0"/>
              <a:t>,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kí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,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I, II, III,… ;1, 2, 3,… ;a, b, c,…</a:t>
            </a:r>
            <a:endParaRPr lang="vi-VN" dirty="0"/>
          </a:p>
          <a:p>
            <a:pPr>
              <a:buFont typeface="Wingdings" pitchFamily="2" charset="2"/>
              <a:buChar char="Ø"/>
            </a:pPr>
            <a:endParaRPr lang="vi-VN" dirty="0"/>
          </a:p>
        </p:txBody>
      </p:sp>
      <p:sp>
        <p:nvSpPr>
          <p:cNvPr id="4" name="Title 13313"/>
          <p:cNvSpPr txBox="1">
            <a:spLocks/>
          </p:cNvSpPr>
          <p:nvPr/>
        </p:nvSpPr>
        <p:spPr>
          <a:xfrm>
            <a:off x="457200" y="260648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2. Lập dàn ý bài văn nghị luận</a:t>
            </a:r>
          </a:p>
        </p:txBody>
      </p:sp>
      <p:pic>
        <p:nvPicPr>
          <p:cNvPr id="6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16632"/>
            <a:ext cx="938671" cy="135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xplosion 2 6"/>
          <p:cNvSpPr/>
          <p:nvPr/>
        </p:nvSpPr>
        <p:spPr>
          <a:xfrm>
            <a:off x="251520" y="946448"/>
            <a:ext cx="7632848" cy="1978496"/>
          </a:xfrm>
          <a:prstGeom prst="irregularSeal2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2">
                    <a:lumMod val="75000"/>
                  </a:schemeClr>
                </a:solidFill>
              </a:rPr>
              <a:t>Có mấy thao tác lập dàn ý? Đó là những thao tác nào?</a:t>
            </a:r>
          </a:p>
        </p:txBody>
      </p:sp>
    </p:spTree>
    <p:extLst>
      <p:ext uri="{BB962C8B-B14F-4D97-AF65-F5344CB8AC3E}">
        <p14:creationId xmlns:p14="http://schemas.microsoft.com/office/powerpoint/2010/main" val="421190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3314"/>
          <p:cNvSpPr/>
          <p:nvPr/>
        </p:nvSpPr>
        <p:spPr>
          <a:xfrm>
            <a:off x="2762250" y="1219200"/>
            <a:ext cx="3581400" cy="6096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LUẬN ĐỀ</a:t>
            </a:r>
          </a:p>
        </p:txBody>
      </p:sp>
      <p:grpSp>
        <p:nvGrpSpPr>
          <p:cNvPr id="13316" name="Group 13315"/>
          <p:cNvGrpSpPr>
            <a:grpSpLocks/>
          </p:cNvGrpSpPr>
          <p:nvPr/>
        </p:nvGrpSpPr>
        <p:grpSpPr bwMode="auto">
          <a:xfrm>
            <a:off x="685800" y="3276600"/>
            <a:ext cx="8324850" cy="2667000"/>
            <a:chOff x="432" y="2064"/>
            <a:chExt cx="5244" cy="1680"/>
          </a:xfrm>
        </p:grpSpPr>
        <p:grpSp>
          <p:nvGrpSpPr>
            <p:cNvPr id="11268" name="Group 13316"/>
            <p:cNvGrpSpPr>
              <a:grpSpLocks/>
            </p:cNvGrpSpPr>
            <p:nvPr/>
          </p:nvGrpSpPr>
          <p:grpSpPr bwMode="auto">
            <a:xfrm>
              <a:off x="432" y="2064"/>
              <a:ext cx="1392" cy="1680"/>
              <a:chOff x="432" y="2064"/>
              <a:chExt cx="1392" cy="1680"/>
            </a:xfrm>
          </p:grpSpPr>
          <p:sp>
            <p:nvSpPr>
              <p:cNvPr id="11269" name="Rectangle 13317"/>
              <p:cNvSpPr>
                <a:spLocks noChangeArrowheads="1"/>
              </p:cNvSpPr>
              <p:nvPr/>
            </p:nvSpPr>
            <p:spPr bwMode="auto">
              <a:xfrm>
                <a:off x="576" y="2256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1</a:t>
                </a:r>
              </a:p>
            </p:txBody>
          </p:sp>
          <p:sp>
            <p:nvSpPr>
              <p:cNvPr id="11270" name="Rectangle 13318"/>
              <p:cNvSpPr>
                <a:spLocks noChangeArrowheads="1"/>
              </p:cNvSpPr>
              <p:nvPr/>
            </p:nvSpPr>
            <p:spPr bwMode="auto">
              <a:xfrm>
                <a:off x="576" y="2808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2</a:t>
                </a:r>
              </a:p>
            </p:txBody>
          </p:sp>
          <p:sp>
            <p:nvSpPr>
              <p:cNvPr id="11271" name="Rectangle 13319"/>
              <p:cNvSpPr>
                <a:spLocks noChangeArrowheads="1"/>
              </p:cNvSpPr>
              <p:nvPr/>
            </p:nvSpPr>
            <p:spPr bwMode="auto">
              <a:xfrm>
                <a:off x="576" y="3408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3</a:t>
                </a:r>
                <a:endParaRPr lang="en-US" altLang="zh-CN" sz="2000" i="1">
                  <a:solidFill>
                    <a:srgbClr val="0000CC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72" name="Straight Connector 13320"/>
              <p:cNvSpPr>
                <a:spLocks noChangeShapeType="1"/>
              </p:cNvSpPr>
              <p:nvPr/>
            </p:nvSpPr>
            <p:spPr bwMode="auto">
              <a:xfrm>
                <a:off x="432" y="2064"/>
                <a:ext cx="0" cy="1536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73" name="Straight Connector 13321"/>
              <p:cNvSpPr>
                <a:spLocks noChangeShapeType="1"/>
              </p:cNvSpPr>
              <p:nvPr/>
            </p:nvSpPr>
            <p:spPr bwMode="auto">
              <a:xfrm>
                <a:off x="432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74" name="Straight Connector 13322"/>
              <p:cNvSpPr>
                <a:spLocks noChangeShapeType="1"/>
              </p:cNvSpPr>
              <p:nvPr/>
            </p:nvSpPr>
            <p:spPr bwMode="auto">
              <a:xfrm>
                <a:off x="432" y="2976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75" name="Straight Connector 13323"/>
              <p:cNvSpPr>
                <a:spLocks noChangeShapeType="1"/>
              </p:cNvSpPr>
              <p:nvPr/>
            </p:nvSpPr>
            <p:spPr bwMode="auto">
              <a:xfrm>
                <a:off x="432" y="2400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1278" name="Group 13326"/>
            <p:cNvGrpSpPr>
              <a:grpSpLocks/>
            </p:cNvGrpSpPr>
            <p:nvPr/>
          </p:nvGrpSpPr>
          <p:grpSpPr bwMode="auto">
            <a:xfrm>
              <a:off x="2352" y="2064"/>
              <a:ext cx="1392" cy="1680"/>
              <a:chOff x="2352" y="2064"/>
              <a:chExt cx="1392" cy="1680"/>
            </a:xfrm>
          </p:grpSpPr>
          <p:sp>
            <p:nvSpPr>
              <p:cNvPr id="11279" name="Rectangle 13327"/>
              <p:cNvSpPr>
                <a:spLocks noChangeArrowheads="1"/>
              </p:cNvSpPr>
              <p:nvPr/>
            </p:nvSpPr>
            <p:spPr bwMode="auto">
              <a:xfrm>
                <a:off x="2496" y="2256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1</a:t>
                </a:r>
              </a:p>
            </p:txBody>
          </p:sp>
          <p:sp>
            <p:nvSpPr>
              <p:cNvPr id="11280" name="Rectangle 13328"/>
              <p:cNvSpPr>
                <a:spLocks noChangeArrowheads="1"/>
              </p:cNvSpPr>
              <p:nvPr/>
            </p:nvSpPr>
            <p:spPr bwMode="auto">
              <a:xfrm>
                <a:off x="2496" y="2832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2</a:t>
                </a:r>
              </a:p>
            </p:txBody>
          </p:sp>
          <p:sp>
            <p:nvSpPr>
              <p:cNvPr id="11281" name="Rectangle 13329"/>
              <p:cNvSpPr>
                <a:spLocks noChangeArrowheads="1"/>
              </p:cNvSpPr>
              <p:nvPr/>
            </p:nvSpPr>
            <p:spPr bwMode="auto">
              <a:xfrm>
                <a:off x="2496" y="3408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3</a:t>
                </a:r>
                <a:endParaRPr lang="en-US" altLang="zh-CN" sz="2000" i="1">
                  <a:solidFill>
                    <a:srgbClr val="0000CC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82" name="Straight Connector 13330"/>
              <p:cNvSpPr>
                <a:spLocks noChangeShapeType="1"/>
              </p:cNvSpPr>
              <p:nvPr/>
            </p:nvSpPr>
            <p:spPr bwMode="auto">
              <a:xfrm>
                <a:off x="2352" y="2064"/>
                <a:ext cx="0" cy="1536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83" name="Straight Connector 13331"/>
              <p:cNvSpPr>
                <a:spLocks noChangeShapeType="1"/>
              </p:cNvSpPr>
              <p:nvPr/>
            </p:nvSpPr>
            <p:spPr bwMode="auto">
              <a:xfrm>
                <a:off x="2352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84" name="Straight Connector 13332"/>
              <p:cNvSpPr>
                <a:spLocks noChangeShapeType="1"/>
              </p:cNvSpPr>
              <p:nvPr/>
            </p:nvSpPr>
            <p:spPr bwMode="auto">
              <a:xfrm>
                <a:off x="2352" y="2976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85" name="Straight Connector 13333"/>
              <p:cNvSpPr>
                <a:spLocks noChangeShapeType="1"/>
              </p:cNvSpPr>
              <p:nvPr/>
            </p:nvSpPr>
            <p:spPr bwMode="auto">
              <a:xfrm>
                <a:off x="2352" y="2400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1288" name="Group 13336"/>
            <p:cNvGrpSpPr>
              <a:grpSpLocks/>
            </p:cNvGrpSpPr>
            <p:nvPr/>
          </p:nvGrpSpPr>
          <p:grpSpPr bwMode="auto">
            <a:xfrm>
              <a:off x="4284" y="2064"/>
              <a:ext cx="1392" cy="1680"/>
              <a:chOff x="4284" y="2064"/>
              <a:chExt cx="1392" cy="1680"/>
            </a:xfrm>
          </p:grpSpPr>
          <p:sp>
            <p:nvSpPr>
              <p:cNvPr id="11289" name="Rectangle 13337"/>
              <p:cNvSpPr>
                <a:spLocks noChangeArrowheads="1"/>
              </p:cNvSpPr>
              <p:nvPr/>
            </p:nvSpPr>
            <p:spPr bwMode="auto">
              <a:xfrm>
                <a:off x="4428" y="2256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1</a:t>
                </a:r>
              </a:p>
            </p:txBody>
          </p:sp>
          <p:sp>
            <p:nvSpPr>
              <p:cNvPr id="11290" name="Rectangle 13338"/>
              <p:cNvSpPr>
                <a:spLocks noChangeArrowheads="1"/>
              </p:cNvSpPr>
              <p:nvPr/>
            </p:nvSpPr>
            <p:spPr bwMode="auto">
              <a:xfrm>
                <a:off x="4428" y="2832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2</a:t>
                </a:r>
              </a:p>
            </p:txBody>
          </p:sp>
          <p:sp>
            <p:nvSpPr>
              <p:cNvPr id="11291" name="Rectangle 13339"/>
              <p:cNvSpPr>
                <a:spLocks noChangeArrowheads="1"/>
              </p:cNvSpPr>
              <p:nvPr/>
            </p:nvSpPr>
            <p:spPr bwMode="auto">
              <a:xfrm>
                <a:off x="4428" y="3408"/>
                <a:ext cx="1248" cy="336"/>
              </a:xfrm>
              <a:prstGeom prst="rect">
                <a:avLst/>
              </a:prstGeom>
              <a:solidFill>
                <a:srgbClr val="B1D3F5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CỨ 3</a:t>
                </a:r>
                <a:endParaRPr lang="en-US" altLang="zh-CN" sz="2000" i="1">
                  <a:solidFill>
                    <a:srgbClr val="0000CC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92" name="Straight Connector 13340"/>
              <p:cNvSpPr>
                <a:spLocks noChangeShapeType="1"/>
              </p:cNvSpPr>
              <p:nvPr/>
            </p:nvSpPr>
            <p:spPr bwMode="auto">
              <a:xfrm>
                <a:off x="4284" y="2064"/>
                <a:ext cx="0" cy="1536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93" name="Straight Connector 13341"/>
              <p:cNvSpPr>
                <a:spLocks noChangeShapeType="1"/>
              </p:cNvSpPr>
              <p:nvPr/>
            </p:nvSpPr>
            <p:spPr bwMode="auto">
              <a:xfrm>
                <a:off x="4320" y="3600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94" name="Straight Connector 13342"/>
              <p:cNvSpPr>
                <a:spLocks noChangeShapeType="1"/>
              </p:cNvSpPr>
              <p:nvPr/>
            </p:nvSpPr>
            <p:spPr bwMode="auto">
              <a:xfrm>
                <a:off x="4284" y="2976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295" name="Straight Connector 13343"/>
              <p:cNvSpPr>
                <a:spLocks noChangeShapeType="1"/>
              </p:cNvSpPr>
              <p:nvPr/>
            </p:nvSpPr>
            <p:spPr bwMode="auto">
              <a:xfrm>
                <a:off x="4284" y="2400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grpSp>
        <p:nvGrpSpPr>
          <p:cNvPr id="13347" name="Group 13346"/>
          <p:cNvGrpSpPr>
            <a:grpSpLocks/>
          </p:cNvGrpSpPr>
          <p:nvPr/>
        </p:nvGrpSpPr>
        <p:grpSpPr bwMode="auto">
          <a:xfrm>
            <a:off x="438150" y="1820863"/>
            <a:ext cx="8248650" cy="1447800"/>
            <a:chOff x="276" y="1152"/>
            <a:chExt cx="5196" cy="912"/>
          </a:xfrm>
        </p:grpSpPr>
        <p:sp>
          <p:nvSpPr>
            <p:cNvPr id="11299" name="Straight Connector 13347"/>
            <p:cNvSpPr>
              <a:spLocks noChangeShapeType="1"/>
            </p:cNvSpPr>
            <p:nvPr/>
          </p:nvSpPr>
          <p:spPr bwMode="auto">
            <a:xfrm>
              <a:off x="912" y="1392"/>
              <a:ext cx="0" cy="24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vi-VN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1300" name="Group 13348"/>
            <p:cNvGrpSpPr>
              <a:grpSpLocks/>
            </p:cNvGrpSpPr>
            <p:nvPr/>
          </p:nvGrpSpPr>
          <p:grpSpPr bwMode="auto">
            <a:xfrm>
              <a:off x="276" y="1152"/>
              <a:ext cx="5196" cy="912"/>
              <a:chOff x="276" y="1152"/>
              <a:chExt cx="5196" cy="912"/>
            </a:xfrm>
          </p:grpSpPr>
          <p:sp>
            <p:nvSpPr>
              <p:cNvPr id="11301" name="Straight Connector 13349"/>
              <p:cNvSpPr>
                <a:spLocks noChangeShapeType="1"/>
              </p:cNvSpPr>
              <p:nvPr/>
            </p:nvSpPr>
            <p:spPr bwMode="auto">
              <a:xfrm>
                <a:off x="2880" y="1152"/>
                <a:ext cx="0" cy="24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302" name="Straight Connector 13350"/>
              <p:cNvSpPr>
                <a:spLocks noChangeShapeType="1"/>
              </p:cNvSpPr>
              <p:nvPr/>
            </p:nvSpPr>
            <p:spPr bwMode="auto">
              <a:xfrm>
                <a:off x="900" y="1392"/>
                <a:ext cx="3936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303" name="Straight Connector 13351"/>
              <p:cNvSpPr>
                <a:spLocks noChangeShapeType="1"/>
              </p:cNvSpPr>
              <p:nvPr/>
            </p:nvSpPr>
            <p:spPr bwMode="auto">
              <a:xfrm>
                <a:off x="4848" y="1392"/>
                <a:ext cx="0" cy="24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304" name="Straight Connector 13352"/>
              <p:cNvSpPr>
                <a:spLocks noChangeShapeType="1"/>
              </p:cNvSpPr>
              <p:nvPr/>
            </p:nvSpPr>
            <p:spPr bwMode="auto">
              <a:xfrm>
                <a:off x="2880" y="1392"/>
                <a:ext cx="0" cy="24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305" name="Rectangle 13353"/>
              <p:cNvSpPr>
                <a:spLocks noChangeArrowheads="1"/>
              </p:cNvSpPr>
              <p:nvPr/>
            </p:nvSpPr>
            <p:spPr bwMode="auto">
              <a:xfrm>
                <a:off x="276" y="1632"/>
                <a:ext cx="1296" cy="432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FF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FF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ĐIỂM 1</a:t>
                </a:r>
              </a:p>
            </p:txBody>
          </p:sp>
          <p:sp>
            <p:nvSpPr>
              <p:cNvPr id="11306" name="Rectangle 13354"/>
              <p:cNvSpPr>
                <a:spLocks noChangeArrowheads="1"/>
              </p:cNvSpPr>
              <p:nvPr/>
            </p:nvSpPr>
            <p:spPr bwMode="auto">
              <a:xfrm>
                <a:off x="4176" y="1632"/>
                <a:ext cx="1296" cy="432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FF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LUẬN ĐIỂM 3</a:t>
                </a:r>
                <a:r>
                  <a:rPr lang="en-US" altLang="zh-CN" sz="28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endParaRPr lang="en-US" altLang="zh-CN" sz="2800" i="1">
                  <a:solidFill>
                    <a:srgbClr val="0000CC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307" name="Rectangle 13355"/>
              <p:cNvSpPr>
                <a:spLocks noChangeArrowheads="1"/>
              </p:cNvSpPr>
              <p:nvPr/>
            </p:nvSpPr>
            <p:spPr bwMode="auto">
              <a:xfrm>
                <a:off x="2220" y="1632"/>
                <a:ext cx="1296" cy="432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FF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</a:t>
                </a:r>
                <a:r>
                  <a:rPr lang="en-US" altLang="zh-CN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UẬN ĐIỂM</a:t>
                </a:r>
                <a:r>
                  <a:rPr lang="en-US" altLang="zh-CN" sz="2000">
                    <a:solidFill>
                      <a:srgbClr val="0000CC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2</a:t>
                </a:r>
              </a:p>
            </p:txBody>
          </p:sp>
          <p:sp>
            <p:nvSpPr>
              <p:cNvPr id="11308" name="Straight Connector 13356"/>
              <p:cNvSpPr>
                <a:spLocks noChangeShapeType="1"/>
              </p:cNvSpPr>
              <p:nvPr/>
            </p:nvSpPr>
            <p:spPr bwMode="auto">
              <a:xfrm>
                <a:off x="1584" y="1872"/>
                <a:ext cx="62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1309" name="Straight Connector 13357"/>
              <p:cNvSpPr>
                <a:spLocks noChangeShapeType="1"/>
              </p:cNvSpPr>
              <p:nvPr/>
            </p:nvSpPr>
            <p:spPr bwMode="auto">
              <a:xfrm>
                <a:off x="3540" y="1872"/>
                <a:ext cx="62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vi-VN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pic>
        <p:nvPicPr>
          <p:cNvPr id="47" name="Picture 4098" descr="post-60-108059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014" y="-10505"/>
            <a:ext cx="938671" cy="135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03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8433"/>
          <p:cNvSpPr/>
          <p:nvPr/>
        </p:nvSpPr>
        <p:spPr>
          <a:xfrm>
            <a:off x="1000125" y="425450"/>
            <a:ext cx="7143750" cy="8302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/>
          <a:lstStyle/>
          <a:p>
            <a:pPr algn="ctr"/>
            <a:r>
              <a:rPr lang="en-US" altLang="zh-CN" sz="2800">
                <a:solidFill>
                  <a:srgbClr val="0000FF"/>
                </a:solidFill>
                <a:latin typeface="Times New Roman" pitchFamily="18" charset="0"/>
                <a:ea typeface="SimSun" pitchFamily="2" charset="-122"/>
              </a:rPr>
              <a:t>CHUẨN BỊ HÀNH TRANG VÀO THẾ KỈ MỚI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.VnTime" pitchFamily="34" charset="0"/>
              <a:ea typeface="SimSun" pitchFamily="2" charset="-122"/>
            </a:endParaRPr>
          </a:p>
        </p:txBody>
      </p:sp>
      <p:sp>
        <p:nvSpPr>
          <p:cNvPr id="18435" name="Rectangle 18434"/>
          <p:cNvSpPr/>
          <p:nvPr/>
        </p:nvSpPr>
        <p:spPr>
          <a:xfrm>
            <a:off x="3699535" y="0"/>
            <a:ext cx="1905000" cy="42545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SimSun" pitchFamily="2" charset="-122"/>
                <a:cs typeface="Arial" pitchFamily="34" charset="0"/>
              </a:rPr>
              <a:t>LUẬN ĐỀ</a:t>
            </a:r>
          </a:p>
        </p:txBody>
      </p:sp>
      <p:sp>
        <p:nvSpPr>
          <p:cNvPr id="18436" name="Rectangle 18435"/>
          <p:cNvSpPr>
            <a:spLocks noChangeArrowheads="1"/>
          </p:cNvSpPr>
          <p:nvPr/>
        </p:nvSpPr>
        <p:spPr bwMode="auto">
          <a:xfrm>
            <a:off x="647700" y="3817179"/>
            <a:ext cx="2362200" cy="914400"/>
          </a:xfrm>
          <a:prstGeom prst="rect">
            <a:avLst/>
          </a:prstGeom>
          <a:solidFill>
            <a:srgbClr val="E5F0F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>
              <a:solidFill>
                <a:srgbClr val="0000CC"/>
              </a:solidFill>
              <a:latin typeface=".VnTime" pitchFamily="34" charset="0"/>
              <a:ea typeface="SimSun" pitchFamily="2" charset="-122"/>
            </a:endParaRPr>
          </a:p>
        </p:txBody>
      </p:sp>
      <p:sp>
        <p:nvSpPr>
          <p:cNvPr id="18437" name="Rectangle 18436"/>
          <p:cNvSpPr>
            <a:spLocks noChangeArrowheads="1"/>
          </p:cNvSpPr>
          <p:nvPr/>
        </p:nvSpPr>
        <p:spPr bwMode="auto">
          <a:xfrm>
            <a:off x="647700" y="4920710"/>
            <a:ext cx="2362200" cy="9144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>
              <a:solidFill>
                <a:srgbClr val="0000CC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18438" name="Straight Connector 18437"/>
          <p:cNvSpPr>
            <a:spLocks noChangeShapeType="1"/>
          </p:cNvSpPr>
          <p:nvPr/>
        </p:nvSpPr>
        <p:spPr bwMode="auto">
          <a:xfrm>
            <a:off x="381000" y="5334000"/>
            <a:ext cx="228600" cy="0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8439" name="Straight Connector 18438"/>
          <p:cNvSpPr>
            <a:spLocks noChangeShapeType="1"/>
          </p:cNvSpPr>
          <p:nvPr/>
        </p:nvSpPr>
        <p:spPr bwMode="auto">
          <a:xfrm>
            <a:off x="381000" y="4267200"/>
            <a:ext cx="228600" cy="0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8440" name="Rectangle 18439"/>
          <p:cNvSpPr/>
          <p:nvPr/>
        </p:nvSpPr>
        <p:spPr>
          <a:xfrm>
            <a:off x="838200" y="3409950"/>
            <a:ext cx="1981200" cy="375871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en-US" altLang="zh-CN" sz="200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LUẬN CỨ </a:t>
            </a:r>
            <a:r>
              <a:rPr lang="en-US" sz="200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Time" pitchFamily="34" charset="0"/>
              </a:rPr>
              <a:t> </a:t>
            </a:r>
          </a:p>
        </p:txBody>
      </p:sp>
      <p:sp>
        <p:nvSpPr>
          <p:cNvPr id="18441" name="Oval 18440"/>
          <p:cNvSpPr>
            <a:spLocks noChangeArrowheads="1"/>
          </p:cNvSpPr>
          <p:nvPr/>
        </p:nvSpPr>
        <p:spPr bwMode="auto">
          <a:xfrm>
            <a:off x="381000" y="3886200"/>
            <a:ext cx="304800" cy="304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2400" b="1">
                <a:latin typeface=".VnTime" pitchFamily="34" charset="0"/>
                <a:ea typeface="SimSun" pitchFamily="2" charset="-122"/>
              </a:rPr>
              <a:t>1</a:t>
            </a:r>
          </a:p>
        </p:txBody>
      </p:sp>
      <p:sp>
        <p:nvSpPr>
          <p:cNvPr id="18442" name="Oval 18441"/>
          <p:cNvSpPr>
            <a:spLocks noChangeArrowheads="1"/>
          </p:cNvSpPr>
          <p:nvPr/>
        </p:nvSpPr>
        <p:spPr bwMode="auto">
          <a:xfrm>
            <a:off x="381000" y="4876800"/>
            <a:ext cx="304800" cy="304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2400" b="1">
                <a:latin typeface=".VnTime" pitchFamily="34" charset="0"/>
                <a:ea typeface="SimSun" pitchFamily="2" charset="-122"/>
              </a:rPr>
              <a:t>2</a:t>
            </a:r>
          </a:p>
        </p:txBody>
      </p:sp>
      <p:sp>
        <p:nvSpPr>
          <p:cNvPr id="18443" name="Rectangle 18442"/>
          <p:cNvSpPr>
            <a:spLocks noChangeArrowheads="1"/>
          </p:cNvSpPr>
          <p:nvPr/>
        </p:nvSpPr>
        <p:spPr bwMode="auto">
          <a:xfrm>
            <a:off x="3695700" y="3752850"/>
            <a:ext cx="2362200" cy="914400"/>
          </a:xfrm>
          <a:prstGeom prst="rect">
            <a:avLst/>
          </a:prstGeom>
          <a:solidFill>
            <a:srgbClr val="E5F0F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 sz="2000">
              <a:solidFill>
                <a:srgbClr val="0000CC"/>
              </a:solidFill>
              <a:latin typeface=".VnTime" pitchFamily="34" charset="0"/>
              <a:ea typeface="SimSun" pitchFamily="2" charset="-122"/>
            </a:endParaRPr>
          </a:p>
        </p:txBody>
      </p:sp>
      <p:sp>
        <p:nvSpPr>
          <p:cNvPr id="18444" name="Rectangle 18443"/>
          <p:cNvSpPr>
            <a:spLocks noChangeArrowheads="1"/>
          </p:cNvSpPr>
          <p:nvPr/>
        </p:nvSpPr>
        <p:spPr bwMode="auto">
          <a:xfrm>
            <a:off x="3702627" y="4810124"/>
            <a:ext cx="2317173" cy="16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 sz="2000"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45" name="Straight Connector 18444"/>
          <p:cNvSpPr>
            <a:spLocks noChangeShapeType="1"/>
          </p:cNvSpPr>
          <p:nvPr/>
        </p:nvSpPr>
        <p:spPr bwMode="auto">
          <a:xfrm>
            <a:off x="3429000" y="3295650"/>
            <a:ext cx="0" cy="1981200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8446" name="Straight Connector 18445"/>
          <p:cNvSpPr>
            <a:spLocks noChangeShapeType="1"/>
          </p:cNvSpPr>
          <p:nvPr/>
        </p:nvSpPr>
        <p:spPr bwMode="auto">
          <a:xfrm>
            <a:off x="3429000" y="5276850"/>
            <a:ext cx="228600" cy="0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8447" name="Straight Connector 18446"/>
          <p:cNvSpPr>
            <a:spLocks noChangeShapeType="1"/>
          </p:cNvSpPr>
          <p:nvPr/>
        </p:nvSpPr>
        <p:spPr bwMode="auto">
          <a:xfrm>
            <a:off x="3429000" y="4210050"/>
            <a:ext cx="228600" cy="0"/>
          </a:xfrm>
          <a:prstGeom prst="line">
            <a:avLst/>
          </a:prstGeom>
          <a:ln>
            <a:headEnd/>
            <a:tailEnd type="triangl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18448" name="Rectangle 18447"/>
          <p:cNvSpPr/>
          <p:nvPr/>
        </p:nvSpPr>
        <p:spPr>
          <a:xfrm>
            <a:off x="3886200" y="3295650"/>
            <a:ext cx="1981200" cy="533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en-US" sz="200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LUẬN CỨ</a:t>
            </a:r>
            <a:endParaRPr lang="en-US" sz="200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9" name="Oval 18448"/>
          <p:cNvSpPr>
            <a:spLocks noChangeArrowheads="1"/>
          </p:cNvSpPr>
          <p:nvPr/>
        </p:nvSpPr>
        <p:spPr bwMode="auto">
          <a:xfrm>
            <a:off x="3429000" y="3829050"/>
            <a:ext cx="304800" cy="304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2400" b="1">
                <a:latin typeface=".VnTime" pitchFamily="34" charset="0"/>
                <a:ea typeface="SimSun" pitchFamily="2" charset="-122"/>
              </a:rPr>
              <a:t>1</a:t>
            </a:r>
          </a:p>
        </p:txBody>
      </p:sp>
      <p:sp>
        <p:nvSpPr>
          <p:cNvPr id="18450" name="Oval 18449"/>
          <p:cNvSpPr>
            <a:spLocks noChangeArrowheads="1"/>
          </p:cNvSpPr>
          <p:nvPr/>
        </p:nvSpPr>
        <p:spPr bwMode="auto">
          <a:xfrm>
            <a:off x="3429000" y="4819650"/>
            <a:ext cx="304800" cy="304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2400" b="1">
                <a:latin typeface=".VnTime" pitchFamily="34" charset="0"/>
                <a:ea typeface="SimSun" pitchFamily="2" charset="-122"/>
              </a:rPr>
              <a:t>2</a:t>
            </a:r>
          </a:p>
        </p:txBody>
      </p:sp>
      <p:grpSp>
        <p:nvGrpSpPr>
          <p:cNvPr id="18451" name="Group 18450"/>
          <p:cNvGrpSpPr>
            <a:grpSpLocks/>
          </p:cNvGrpSpPr>
          <p:nvPr/>
        </p:nvGrpSpPr>
        <p:grpSpPr bwMode="auto">
          <a:xfrm>
            <a:off x="299248" y="1377269"/>
            <a:ext cx="8953500" cy="1928813"/>
            <a:chOff x="96" y="900"/>
            <a:chExt cx="5640" cy="1215"/>
          </a:xfrm>
        </p:grpSpPr>
        <p:sp>
          <p:nvSpPr>
            <p:cNvPr id="12307" name="Straight Connector 18451"/>
            <p:cNvSpPr>
              <a:spLocks noChangeShapeType="1"/>
            </p:cNvSpPr>
            <p:nvPr/>
          </p:nvSpPr>
          <p:spPr bwMode="auto">
            <a:xfrm>
              <a:off x="960" y="1140"/>
              <a:ext cx="0" cy="144"/>
            </a:xfrm>
            <a:prstGeom prst="line">
              <a:avLst/>
            </a:prstGeom>
            <a:ln>
              <a:headEnd/>
              <a:tailEnd type="triangle" w="med" len="med"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12308" name="Straight Connector 18452"/>
            <p:cNvSpPr>
              <a:spLocks noChangeShapeType="1"/>
            </p:cNvSpPr>
            <p:nvPr/>
          </p:nvSpPr>
          <p:spPr bwMode="auto">
            <a:xfrm>
              <a:off x="960" y="1140"/>
              <a:ext cx="3936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vi-VN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a:endParaRPr>
            </a:p>
          </p:txBody>
        </p:sp>
        <p:sp>
          <p:nvSpPr>
            <p:cNvPr id="12309" name="Straight Connector 18453"/>
            <p:cNvSpPr>
              <a:spLocks noChangeShapeType="1"/>
            </p:cNvSpPr>
            <p:nvPr/>
          </p:nvSpPr>
          <p:spPr bwMode="auto">
            <a:xfrm>
              <a:off x="4896" y="1140"/>
              <a:ext cx="0" cy="144"/>
            </a:xfrm>
            <a:prstGeom prst="line">
              <a:avLst/>
            </a:prstGeom>
            <a:ln>
              <a:headEnd/>
              <a:tailEnd type="triangle" w="med" len="med"/>
            </a:ln>
            <a:ex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vi-VN"/>
            </a:p>
          </p:txBody>
        </p:sp>
        <p:sp>
          <p:nvSpPr>
            <p:cNvPr id="12310" name="Straight Connector 18454"/>
            <p:cNvSpPr>
              <a:spLocks noChangeShapeType="1"/>
            </p:cNvSpPr>
            <p:nvPr/>
          </p:nvSpPr>
          <p:spPr bwMode="auto">
            <a:xfrm>
              <a:off x="2928" y="900"/>
              <a:ext cx="0" cy="38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vi-VN"/>
            </a:p>
          </p:txBody>
        </p:sp>
        <p:sp>
          <p:nvSpPr>
            <p:cNvPr id="12311" name="Rectangle 18455"/>
            <p:cNvSpPr>
              <a:spLocks noChangeArrowheads="1"/>
            </p:cNvSpPr>
            <p:nvPr/>
          </p:nvSpPr>
          <p:spPr bwMode="auto">
            <a:xfrm>
              <a:off x="96" y="1299"/>
              <a:ext cx="1824" cy="8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zh-CN" sz="2400">
                <a:solidFill>
                  <a:srgbClr val="0000CC"/>
                </a:solidFill>
                <a:latin typeface=".VnTime" pitchFamily="34" charset="0"/>
                <a:ea typeface="SimSun" pitchFamily="2" charset="-122"/>
              </a:endParaRPr>
            </a:p>
          </p:txBody>
        </p:sp>
        <p:sp>
          <p:nvSpPr>
            <p:cNvPr id="12312" name="Rectangle 18456"/>
            <p:cNvSpPr>
              <a:spLocks noChangeArrowheads="1"/>
            </p:cNvSpPr>
            <p:nvPr/>
          </p:nvSpPr>
          <p:spPr bwMode="auto">
            <a:xfrm>
              <a:off x="3960" y="1296"/>
              <a:ext cx="1776" cy="8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zh-CN" sz="2400" i="1">
                <a:solidFill>
                  <a:srgbClr val="0000CC"/>
                </a:solidFill>
                <a:latin typeface=".VnTime" pitchFamily="34" charset="0"/>
                <a:ea typeface="SimSun" pitchFamily="2" charset="-122"/>
              </a:endParaRPr>
            </a:p>
          </p:txBody>
        </p:sp>
        <p:sp>
          <p:nvSpPr>
            <p:cNvPr id="12313" name="Rectangle 18457"/>
            <p:cNvSpPr>
              <a:spLocks noChangeArrowheads="1"/>
            </p:cNvSpPr>
            <p:nvPr/>
          </p:nvSpPr>
          <p:spPr bwMode="auto">
            <a:xfrm>
              <a:off x="2028" y="1296"/>
              <a:ext cx="1824" cy="8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zh-CN" sz="2400">
                <a:solidFill>
                  <a:srgbClr val="0000CC"/>
                </a:solidFill>
                <a:latin typeface=".VnTime" pitchFamily="34" charset="0"/>
                <a:ea typeface="SimSun" pitchFamily="2" charset="-122"/>
              </a:endParaRPr>
            </a:p>
          </p:txBody>
        </p:sp>
        <p:sp>
          <p:nvSpPr>
            <p:cNvPr id="12314" name="Rectangle 18458"/>
            <p:cNvSpPr>
              <a:spLocks noChangeArrowheads="1"/>
            </p:cNvSpPr>
            <p:nvPr/>
          </p:nvSpPr>
          <p:spPr bwMode="auto">
            <a:xfrm>
              <a:off x="2280" y="900"/>
              <a:ext cx="129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>
                  <a:solidFill>
                    <a:srgbClr val="0000FF"/>
                  </a:solidFill>
                  <a:latin typeface="Times New Roman" pitchFamily="18" charset="0"/>
                  <a:ea typeface="SimSun" pitchFamily="2" charset="-122"/>
                </a:rPr>
                <a:t>LUẬN ĐIỂM</a:t>
              </a:r>
              <a:endParaRPr lang="en-US" altLang="zh-CN" sz="2800">
                <a:solidFill>
                  <a:srgbClr val="0000FF"/>
                </a:solidFill>
                <a:latin typeface=".VnTime" pitchFamily="34" charset="0"/>
                <a:ea typeface="SimSun" pitchFamily="2" charset="-122"/>
              </a:endParaRPr>
            </a:p>
            <a:p>
              <a:pPr algn="ctr"/>
              <a:endParaRPr lang="en-US" altLang="zh-CN" sz="2800">
                <a:solidFill>
                  <a:srgbClr val="0000FF"/>
                </a:solidFill>
                <a:latin typeface=".VnTime" pitchFamily="34" charset="0"/>
                <a:ea typeface="SimSun" pitchFamily="2" charset="-122"/>
              </a:endParaRPr>
            </a:p>
          </p:txBody>
        </p:sp>
        <p:sp>
          <p:nvSpPr>
            <p:cNvPr id="18460" name="Text Box 18459"/>
            <p:cNvSpPr txBox="1"/>
            <p:nvPr/>
          </p:nvSpPr>
          <p:spPr>
            <a:xfrm>
              <a:off x="300" y="1056"/>
              <a:ext cx="66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sz="24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.VnTime" pitchFamily="34" charset="0"/>
                </a:rPr>
                <a:t>1</a:t>
              </a:r>
            </a:p>
          </p:txBody>
        </p:sp>
        <p:sp>
          <p:nvSpPr>
            <p:cNvPr id="18461" name="Text Box 18460"/>
            <p:cNvSpPr txBox="1"/>
            <p:nvPr/>
          </p:nvSpPr>
          <p:spPr>
            <a:xfrm>
              <a:off x="2160" y="1068"/>
              <a:ext cx="151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noProof="1">
                  <a:solidFill>
                    <a:srgbClr val="FF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.VnTime" pitchFamily="34" charset="0"/>
                  <a:cs typeface="+mn-cs"/>
                </a:rPr>
                <a:t>     </a:t>
              </a:r>
              <a:r>
                <a:rPr sz="24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.VnTime" pitchFamily="34" charset="0"/>
                </a:rPr>
                <a:t>2</a:t>
              </a:r>
            </a:p>
          </p:txBody>
        </p:sp>
        <p:sp>
          <p:nvSpPr>
            <p:cNvPr id="18462" name="Text Box 18461"/>
            <p:cNvSpPr txBox="1"/>
            <p:nvPr/>
          </p:nvSpPr>
          <p:spPr>
            <a:xfrm>
              <a:off x="4992" y="1068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sz="24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.VnTime" pitchFamily="34" charset="0"/>
                </a:rPr>
                <a:t>3</a:t>
              </a:r>
            </a:p>
          </p:txBody>
        </p:sp>
      </p:grpSp>
      <p:sp>
        <p:nvSpPr>
          <p:cNvPr id="18463" name="Text Box 18462"/>
          <p:cNvSpPr txBox="1">
            <a:spLocks noChangeArrowheads="1"/>
          </p:cNvSpPr>
          <p:nvPr/>
        </p:nvSpPr>
        <p:spPr bwMode="auto">
          <a:xfrm>
            <a:off x="247650" y="2238653"/>
            <a:ext cx="29718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altLang="zh-CN" sz="2000" smtClean="0">
                <a:latin typeface="Times New Roman" pitchFamily="18" charset="0"/>
                <a:ea typeface="SimSun" pitchFamily="2" charset="-122"/>
              </a:rPr>
              <a:t>NGƯỜI VIỆT NAM CÓ NHIỀU ĐIỂM MẠNH</a:t>
            </a:r>
            <a:endParaRPr lang="en-US" altLang="zh-CN" sz="2000"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64" name="Text Box 18463"/>
          <p:cNvSpPr txBox="1">
            <a:spLocks noChangeArrowheads="1"/>
          </p:cNvSpPr>
          <p:nvPr/>
        </p:nvSpPr>
        <p:spPr bwMode="auto">
          <a:xfrm>
            <a:off x="3251998" y="2084040"/>
            <a:ext cx="3048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ctr"/>
            <a:r>
              <a:rPr lang="en-US" altLang="zh-CN" sz="2000" smtClean="0">
                <a:latin typeface="Times New Roman" pitchFamily="18" charset="0"/>
                <a:ea typeface="SimSun" pitchFamily="2" charset="-122"/>
              </a:rPr>
              <a:t>NGƯỜI VIỆT NAM CŨNG KHÔNG ÍT NHỮNG ĐIỂM YẾU</a:t>
            </a:r>
            <a:endParaRPr lang="en-US" altLang="zh-CN" sz="2000"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65" name="Text Box 18464"/>
          <p:cNvSpPr txBox="1">
            <a:spLocks noChangeArrowheads="1"/>
          </p:cNvSpPr>
          <p:nvPr/>
        </p:nvSpPr>
        <p:spPr bwMode="auto">
          <a:xfrm>
            <a:off x="6419850" y="1982643"/>
            <a:ext cx="28194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altLang="zh-CN" sz="2000" smtClean="0">
                <a:latin typeface="Times New Roman" pitchFamily="18" charset="0"/>
                <a:ea typeface="SimSun" pitchFamily="2" charset="-122"/>
              </a:rPr>
              <a:t>PHÁT HUY NHỮNG ĐIỂM MẠNH KHẮC PHỤC NHỮNG ĐIỂM YẾU</a:t>
            </a:r>
            <a:endParaRPr lang="en-US" altLang="zh-CN" sz="2000"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66" name="Text Box 18465"/>
          <p:cNvSpPr txBox="1">
            <a:spLocks noChangeArrowheads="1"/>
          </p:cNvSpPr>
          <p:nvPr/>
        </p:nvSpPr>
        <p:spPr bwMode="auto">
          <a:xfrm>
            <a:off x="609600" y="4109347"/>
            <a:ext cx="2362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altLang="zh-CN" smtClean="0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THÔNG MINH</a:t>
            </a:r>
            <a:endParaRPr lang="en-US" altLang="zh-CN">
              <a:solidFill>
                <a:srgbClr val="0000CC"/>
              </a:solidFill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68" name="Text Box 18467"/>
          <p:cNvSpPr txBox="1">
            <a:spLocks noChangeArrowheads="1"/>
          </p:cNvSpPr>
          <p:nvPr/>
        </p:nvSpPr>
        <p:spPr bwMode="auto">
          <a:xfrm>
            <a:off x="3810000" y="3962400"/>
            <a:ext cx="2209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altLang="zh-CN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HẠN CHẾ VỀ KIẾN THỨC</a:t>
            </a:r>
          </a:p>
        </p:txBody>
      </p:sp>
      <p:grpSp>
        <p:nvGrpSpPr>
          <p:cNvPr id="18470" name="Group 18469"/>
          <p:cNvGrpSpPr>
            <a:grpSpLocks/>
          </p:cNvGrpSpPr>
          <p:nvPr/>
        </p:nvGrpSpPr>
        <p:grpSpPr bwMode="auto">
          <a:xfrm>
            <a:off x="6481268" y="3235623"/>
            <a:ext cx="2605089" cy="3532326"/>
            <a:chOff x="197" y="2040"/>
            <a:chExt cx="1641" cy="2437"/>
          </a:xfrm>
        </p:grpSpPr>
        <p:grpSp>
          <p:nvGrpSpPr>
            <p:cNvPr id="12326" name="Group 18470"/>
            <p:cNvGrpSpPr>
              <a:grpSpLocks/>
            </p:cNvGrpSpPr>
            <p:nvPr/>
          </p:nvGrpSpPr>
          <p:grpSpPr bwMode="auto">
            <a:xfrm>
              <a:off x="197" y="2136"/>
              <a:ext cx="1641" cy="2341"/>
              <a:chOff x="197" y="2136"/>
              <a:chExt cx="1641" cy="2341"/>
            </a:xfrm>
          </p:grpSpPr>
          <p:sp>
            <p:nvSpPr>
              <p:cNvPr id="12327" name="Rectangle 18471"/>
              <p:cNvSpPr>
                <a:spLocks noChangeArrowheads="1"/>
              </p:cNvSpPr>
              <p:nvPr/>
            </p:nvSpPr>
            <p:spPr bwMode="auto">
              <a:xfrm>
                <a:off x="341" y="2291"/>
                <a:ext cx="1497" cy="733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zh-CN" sz="2000">
                  <a:solidFill>
                    <a:srgbClr val="0000CC"/>
                  </a:solidFill>
                  <a:latin typeface="Times New Roman" pitchFamily="18" charset="0"/>
                  <a:ea typeface="SimSun" pitchFamily="2" charset="-122"/>
                </a:endParaRPr>
              </a:p>
            </p:txBody>
          </p:sp>
          <p:sp>
            <p:nvSpPr>
              <p:cNvPr id="12328" name="Rectangle 18472"/>
              <p:cNvSpPr>
                <a:spLocks noChangeArrowheads="1"/>
              </p:cNvSpPr>
              <p:nvPr/>
            </p:nvSpPr>
            <p:spPr bwMode="auto">
              <a:xfrm>
                <a:off x="421" y="3125"/>
                <a:ext cx="1417" cy="54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zh-CN" sz="2000">
                  <a:solidFill>
                    <a:srgbClr val="0000CC"/>
                  </a:solidFill>
                  <a:latin typeface=".VnTime" pitchFamily="34" charset="0"/>
                  <a:ea typeface="SimSun" pitchFamily="2" charset="-122"/>
                </a:endParaRPr>
              </a:p>
            </p:txBody>
          </p:sp>
          <p:sp>
            <p:nvSpPr>
              <p:cNvPr id="12329" name="Rectangle 18473"/>
              <p:cNvSpPr>
                <a:spLocks noChangeArrowheads="1"/>
              </p:cNvSpPr>
              <p:nvPr/>
            </p:nvSpPr>
            <p:spPr bwMode="auto">
              <a:xfrm>
                <a:off x="385" y="3744"/>
                <a:ext cx="1453" cy="73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zh-CN" sz="2000" i="1">
                  <a:solidFill>
                    <a:srgbClr val="0000CC"/>
                  </a:solidFill>
                  <a:latin typeface=".VnTime" pitchFamily="34" charset="0"/>
                  <a:ea typeface="SimSun" pitchFamily="2" charset="-122"/>
                </a:endParaRPr>
              </a:p>
            </p:txBody>
          </p:sp>
          <p:sp>
            <p:nvSpPr>
              <p:cNvPr id="12330" name="Straight Connector 18474"/>
              <p:cNvSpPr>
                <a:spLocks noChangeShapeType="1"/>
              </p:cNvSpPr>
              <p:nvPr/>
            </p:nvSpPr>
            <p:spPr bwMode="auto">
              <a:xfrm>
                <a:off x="216" y="2136"/>
                <a:ext cx="0" cy="1968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vi-VN"/>
              </a:p>
            </p:txBody>
          </p:sp>
          <p:sp>
            <p:nvSpPr>
              <p:cNvPr id="12331" name="Straight Connector 18475"/>
              <p:cNvSpPr>
                <a:spLocks noChangeShapeType="1"/>
              </p:cNvSpPr>
              <p:nvPr/>
            </p:nvSpPr>
            <p:spPr bwMode="auto">
              <a:xfrm>
                <a:off x="227" y="4104"/>
                <a:ext cx="144" cy="0"/>
              </a:xfrm>
              <a:prstGeom prst="line">
                <a:avLst/>
              </a:prstGeom>
              <a:ln>
                <a:headEnd/>
                <a:tailEnd type="triangle" w="med" len="med"/>
              </a:ln>
              <a:ex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vi-VN"/>
              </a:p>
            </p:txBody>
          </p:sp>
          <p:sp>
            <p:nvSpPr>
              <p:cNvPr id="12332" name="Straight Connector 18476"/>
              <p:cNvSpPr>
                <a:spLocks noChangeShapeType="1"/>
              </p:cNvSpPr>
              <p:nvPr/>
            </p:nvSpPr>
            <p:spPr bwMode="auto">
              <a:xfrm>
                <a:off x="216" y="3312"/>
                <a:ext cx="144" cy="0"/>
              </a:xfrm>
              <a:prstGeom prst="line">
                <a:avLst/>
              </a:prstGeom>
              <a:ln>
                <a:headEnd/>
                <a:tailEnd type="triangle" w="med" len="med"/>
              </a:ln>
              <a:ex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vi-VN"/>
              </a:p>
            </p:txBody>
          </p:sp>
          <p:sp>
            <p:nvSpPr>
              <p:cNvPr id="12333" name="Straight Connector 18477"/>
              <p:cNvSpPr>
                <a:spLocks noChangeShapeType="1"/>
              </p:cNvSpPr>
              <p:nvPr/>
            </p:nvSpPr>
            <p:spPr bwMode="auto">
              <a:xfrm>
                <a:off x="197" y="2640"/>
                <a:ext cx="144" cy="0"/>
              </a:xfrm>
              <a:prstGeom prst="line">
                <a:avLst/>
              </a:prstGeom>
              <a:ln>
                <a:headEnd/>
                <a:tailEnd type="triangle" w="med" len="med"/>
              </a:ln>
              <a:extLst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vi-VN"/>
              </a:p>
            </p:txBody>
          </p:sp>
        </p:grpSp>
        <p:sp>
          <p:nvSpPr>
            <p:cNvPr id="18479" name="Rectangle 18478"/>
            <p:cNvSpPr/>
            <p:nvPr/>
          </p:nvSpPr>
          <p:spPr>
            <a:xfrm>
              <a:off x="528" y="2040"/>
              <a:ext cx="1248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pPr algn="ctr"/>
              <a:r>
                <a:rPr lang="en-US" sz="200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LUẬN CỨ </a:t>
              </a:r>
              <a:endParaRPr lang="en-US" sz="200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35" name="Oval 18479"/>
            <p:cNvSpPr>
              <a:spLocks noChangeArrowheads="1"/>
            </p:cNvSpPr>
            <p:nvPr/>
          </p:nvSpPr>
          <p:spPr bwMode="auto">
            <a:xfrm>
              <a:off x="216" y="2400"/>
              <a:ext cx="192" cy="192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>
                  <a:latin typeface=".VnTime" pitchFamily="34" charset="0"/>
                  <a:ea typeface="SimSun" pitchFamily="2" charset="-122"/>
                </a:rPr>
                <a:t>1</a:t>
              </a:r>
            </a:p>
          </p:txBody>
        </p:sp>
        <p:sp>
          <p:nvSpPr>
            <p:cNvPr id="12336" name="Oval 18480"/>
            <p:cNvSpPr>
              <a:spLocks noChangeArrowheads="1"/>
            </p:cNvSpPr>
            <p:nvPr/>
          </p:nvSpPr>
          <p:spPr bwMode="auto">
            <a:xfrm>
              <a:off x="240" y="3100"/>
              <a:ext cx="192" cy="192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>
                  <a:latin typeface=".VnTime" pitchFamily="34" charset="0"/>
                  <a:ea typeface="SimSun" pitchFamily="2" charset="-122"/>
                </a:rPr>
                <a:t>2</a:t>
              </a:r>
            </a:p>
          </p:txBody>
        </p:sp>
        <p:sp>
          <p:nvSpPr>
            <p:cNvPr id="12337" name="Oval 18481"/>
            <p:cNvSpPr>
              <a:spLocks noChangeArrowheads="1"/>
            </p:cNvSpPr>
            <p:nvPr/>
          </p:nvSpPr>
          <p:spPr bwMode="auto">
            <a:xfrm>
              <a:off x="240" y="3744"/>
              <a:ext cx="192" cy="192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>
                  <a:latin typeface=".VnTime" pitchFamily="34" charset="0"/>
                  <a:ea typeface="SimSun" pitchFamily="2" charset="-122"/>
                </a:rPr>
                <a:t>3</a:t>
              </a:r>
            </a:p>
          </p:txBody>
        </p:sp>
      </p:grpSp>
      <p:sp>
        <p:nvSpPr>
          <p:cNvPr id="18483" name="Text Box 18482"/>
          <p:cNvSpPr txBox="1">
            <a:spLocks noChangeArrowheads="1"/>
          </p:cNvSpPr>
          <p:nvPr/>
        </p:nvSpPr>
        <p:spPr bwMode="auto">
          <a:xfrm>
            <a:off x="6740031" y="3623101"/>
            <a:ext cx="2346326" cy="830997"/>
          </a:xfrm>
          <a:prstGeom prst="rect">
            <a:avLst/>
          </a:prstGeom>
          <a:solidFill>
            <a:srgbClr val="E5F0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altLang="zh-CN" smtClean="0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PHÁT HUY SỰ THÔNG MINH, NHẠY BÉN VỚI CÁI MỚI</a:t>
            </a:r>
            <a:endParaRPr lang="en-US" altLang="zh-CN">
              <a:solidFill>
                <a:srgbClr val="0000CC"/>
              </a:solidFill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84" name="Text Box 18483"/>
          <p:cNvSpPr txBox="1">
            <a:spLocks noChangeArrowheads="1"/>
          </p:cNvSpPr>
          <p:nvPr/>
        </p:nvSpPr>
        <p:spPr bwMode="auto">
          <a:xfrm>
            <a:off x="6926157" y="4829844"/>
            <a:ext cx="2114550" cy="646331"/>
          </a:xfrm>
          <a:prstGeom prst="rect">
            <a:avLst/>
          </a:prstGeom>
          <a:solidFill>
            <a:srgbClr val="E5F0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mtClean="0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BỔ SUNG KIẾN THỨC</a:t>
            </a:r>
            <a:endParaRPr lang="en-US" altLang="zh-CN">
              <a:solidFill>
                <a:srgbClr val="0000CC"/>
              </a:solidFill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85" name="Text Box 18484"/>
          <p:cNvSpPr txBox="1">
            <a:spLocks noChangeArrowheads="1"/>
          </p:cNvSpPr>
          <p:nvPr/>
        </p:nvSpPr>
        <p:spPr bwMode="auto">
          <a:xfrm>
            <a:off x="6866476" y="5725100"/>
            <a:ext cx="2174231" cy="923330"/>
          </a:xfrm>
          <a:prstGeom prst="rect">
            <a:avLst/>
          </a:prstGeom>
          <a:solidFill>
            <a:srgbClr val="E5F0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altLang="zh-CN" smtClean="0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LINH HOẠT, SÁNG TẠO TRONG CÔNG VIỆC</a:t>
            </a:r>
            <a:endParaRPr lang="en-US" altLang="zh-CN">
              <a:solidFill>
                <a:srgbClr val="0000CC"/>
              </a:solidFill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18486" name="Straight Connector 18485"/>
          <p:cNvSpPr>
            <a:spLocks noChangeShapeType="1"/>
          </p:cNvSpPr>
          <p:nvPr/>
        </p:nvSpPr>
        <p:spPr bwMode="auto">
          <a:xfrm>
            <a:off x="387927" y="3352800"/>
            <a:ext cx="0" cy="1981200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vi-VN"/>
          </a:p>
        </p:txBody>
      </p:sp>
      <p:sp>
        <p:nvSpPr>
          <p:cNvPr id="2" name="TextBox 1"/>
          <p:cNvSpPr txBox="1"/>
          <p:nvPr/>
        </p:nvSpPr>
        <p:spPr>
          <a:xfrm>
            <a:off x="3856346" y="5018343"/>
            <a:ext cx="2137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KHẢ NĂNG THỰC HÀNH VÀ SÁNG TẠO BỊ HẠN CHẾ</a:t>
            </a:r>
            <a:endParaRPr lang="en-US" altLang="zh-CN">
              <a:latin typeface="Times New Roman" pitchFamily="18" charset="0"/>
              <a:ea typeface="SimSun" pitchFamily="2" charset="-122"/>
            </a:endParaRPr>
          </a:p>
          <a:p>
            <a:endParaRPr lang="vi-VN"/>
          </a:p>
        </p:txBody>
      </p:sp>
      <p:sp>
        <p:nvSpPr>
          <p:cNvPr id="57" name="Text Box 18466"/>
          <p:cNvSpPr txBox="1">
            <a:spLocks noChangeArrowheads="1"/>
          </p:cNvSpPr>
          <p:nvPr/>
        </p:nvSpPr>
        <p:spPr bwMode="auto">
          <a:xfrm>
            <a:off x="733175" y="5001786"/>
            <a:ext cx="2209800" cy="646331"/>
          </a:xfrm>
          <a:prstGeom prst="rect">
            <a:avLst/>
          </a:prstGeom>
          <a:solidFill>
            <a:srgbClr val="E5F0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mtClean="0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NHẠY </a:t>
            </a:r>
            <a:r>
              <a:rPr lang="en-US" altLang="zh-CN">
                <a:solidFill>
                  <a:srgbClr val="0000CC"/>
                </a:solidFill>
                <a:latin typeface="Times New Roman" pitchFamily="18" charset="0"/>
                <a:ea typeface="SimSun" pitchFamily="2" charset="-122"/>
              </a:rPr>
              <a:t>BÉN VỚI CÁI MỚI</a:t>
            </a:r>
          </a:p>
        </p:txBody>
      </p:sp>
      <p:pic>
        <p:nvPicPr>
          <p:cNvPr id="55" name="Picture 4098" descr="post-60-1080598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291" y="7938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256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20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0" dur="2000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5" dur="2000"/>
                                        <p:tgtEl>
                                          <p:spTgt spid="1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  <p:bldP spid="18435" grpId="0"/>
      <p:bldP spid="18436" grpId="0" bldLvl="0" animBg="1"/>
      <p:bldP spid="18437" grpId="0" animBg="1"/>
      <p:bldP spid="18438" grpId="0" animBg="1"/>
      <p:bldP spid="18439" grpId="0" animBg="1"/>
      <p:bldP spid="18440" grpId="0"/>
      <p:bldP spid="18441" grpId="0"/>
      <p:bldP spid="18442" grpId="0"/>
      <p:bldP spid="18443" grpId="0" bldLvl="0" animBg="1"/>
      <p:bldP spid="18444" grpId="0" animBg="1"/>
      <p:bldP spid="18445" grpId="0" animBg="1"/>
      <p:bldP spid="18446" grpId="0" animBg="1"/>
      <p:bldP spid="18447" grpId="0" animBg="1"/>
      <p:bldP spid="18448" grpId="0"/>
      <p:bldP spid="18449" grpId="0"/>
      <p:bldP spid="18450" grpId="0"/>
      <p:bldP spid="18463" grpId="0"/>
      <p:bldP spid="18464" grpId="0"/>
      <p:bldP spid="18465" grpId="0"/>
      <p:bldP spid="18466" grpId="0"/>
      <p:bldP spid="18468" grpId="0"/>
      <p:bldP spid="18483" grpId="0" bldLvl="0" animBg="1"/>
      <p:bldP spid="18484" grpId="0" bldLvl="0" animBg="1"/>
      <p:bldP spid="18485" grpId="0" bldLvl="0" animBg="1"/>
      <p:bldP spid="18486" grpId="0" animBg="1"/>
      <p:bldP spid="2" grpId="0"/>
      <p:bldP spid="5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838</Words>
  <Application>Microsoft Office PowerPoint</Application>
  <PresentationFormat>On-screen Show (4:3)</PresentationFormat>
  <Paragraphs>118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1. Phân tích đề: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Dặn dò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Hong - VP Dang Uy</cp:lastModifiedBy>
  <cp:revision>52</cp:revision>
  <dcterms:created xsi:type="dcterms:W3CDTF">2018-12-05T08:00:55Z</dcterms:created>
  <dcterms:modified xsi:type="dcterms:W3CDTF">2020-04-24T10:01:05Z</dcterms:modified>
</cp:coreProperties>
</file>